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78"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2847168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100862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34247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14543990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21196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2249620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2945781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140374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4245619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B29FD-C2F3-4027-AEFB-1B7715D1BD26}" type="datetimeFigureOut">
              <a:rPr lang="en-IN" smtClean="0"/>
              <a:t>18-04-2023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4025775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EB29FD-C2F3-4027-AEFB-1B7715D1BD26}"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2045790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EB29FD-C2F3-4027-AEFB-1B7715D1BD26}" type="datetimeFigureOut">
              <a:rPr lang="en-IN" smtClean="0"/>
              <a:t>18-04-2023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2816562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EB29FD-C2F3-4027-AEFB-1B7715D1BD26}" type="datetimeFigureOut">
              <a:rPr lang="en-IN" smtClean="0"/>
              <a:t>18-04-2023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318991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EB29FD-C2F3-4027-AEFB-1B7715D1BD26}" type="datetimeFigureOut">
              <a:rPr lang="en-IN" smtClean="0"/>
              <a:t>18-04-2023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1334974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EB29FD-C2F3-4027-AEFB-1B7715D1BD26}"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1966181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EB29FD-C2F3-4027-AEFB-1B7715D1BD26}" type="datetimeFigureOut">
              <a:rPr lang="en-IN" smtClean="0"/>
              <a:t>18-04-2023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82D7DF-B8AF-4770-8869-F6DF6A4AFC6A}" type="slidenum">
              <a:rPr lang="en-IN" smtClean="0"/>
              <a:t>‹#›</a:t>
            </a:fld>
            <a:endParaRPr lang="en-IN"/>
          </a:p>
        </p:txBody>
      </p:sp>
    </p:spTree>
    <p:extLst>
      <p:ext uri="{BB962C8B-B14F-4D97-AF65-F5344CB8AC3E}">
        <p14:creationId xmlns:p14="http://schemas.microsoft.com/office/powerpoint/2010/main" val="3555042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EB29FD-C2F3-4027-AEFB-1B7715D1BD26}" type="datetimeFigureOut">
              <a:rPr lang="en-IN" smtClean="0"/>
              <a:t>18-04-2023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682D7DF-B8AF-4770-8869-F6DF6A4AFC6A}" type="slidenum">
              <a:rPr lang="en-IN" smtClean="0"/>
              <a:t>‹#›</a:t>
            </a:fld>
            <a:endParaRPr lang="en-IN"/>
          </a:p>
        </p:txBody>
      </p:sp>
    </p:spTree>
    <p:extLst>
      <p:ext uri="{BB962C8B-B14F-4D97-AF65-F5344CB8AC3E}">
        <p14:creationId xmlns:p14="http://schemas.microsoft.com/office/powerpoint/2010/main" val="15961477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rammartop.com/wp-content/uploads/2020/11/methodology-488f1a23453770c85d6bba8200517e430312982e.png" TargetMode="External"/><Relationship Id="rId2" Type="http://schemas.openxmlformats.org/officeDocument/2006/relationships/hyperlink" Target="https://www.mtdtraining.com/wp-content/uploads/2017/11/objective-setting.jpg" TargetMode="External"/><Relationship Id="rId1" Type="http://schemas.openxmlformats.org/officeDocument/2006/relationships/slideLayout" Target="../slideLayouts/slideLayout2.xml"/><Relationship Id="rId6" Type="http://schemas.openxmlformats.org/officeDocument/2006/relationships/hyperlink" Target="https://thumbs.dreamstime.com/b/conclusion-conclusion-sign-conclusion-paper-origami-speech-bubble-conclusion-tag-conclusion-banner-124314194.jpg" TargetMode="External"/><Relationship Id="rId5" Type="http://schemas.openxmlformats.org/officeDocument/2006/relationships/hyperlink" Target="https://www.futurescope.ie/wp-content/uploads/2020/12/Logo.png" TargetMode="External"/><Relationship Id="rId4" Type="http://schemas.openxmlformats.org/officeDocument/2006/relationships/hyperlink" Target="https://www.kaggle.com/datasets/atharvaingle/crop-recommendation-datase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7725D-61B2-26A2-7D38-3BAC0A2726B8}"/>
              </a:ext>
            </a:extLst>
          </p:cNvPr>
          <p:cNvPicPr>
            <a:picLocks noChangeAspect="1"/>
          </p:cNvPicPr>
          <p:nvPr/>
        </p:nvPicPr>
        <p:blipFill>
          <a:blip r:embed="rId2"/>
          <a:stretch>
            <a:fillRect/>
          </a:stretch>
        </p:blipFill>
        <p:spPr>
          <a:xfrm>
            <a:off x="2212511" y="2883360"/>
            <a:ext cx="7766977" cy="1091279"/>
          </a:xfrm>
          <a:prstGeom prst="rect">
            <a:avLst/>
          </a:prstGeom>
        </p:spPr>
      </p:pic>
      <p:pic>
        <p:nvPicPr>
          <p:cNvPr id="5" name="Picture 4">
            <a:extLst>
              <a:ext uri="{FF2B5EF4-FFF2-40B4-BE49-F238E27FC236}">
                <a16:creationId xmlns:a16="http://schemas.microsoft.com/office/drawing/2014/main" id="{32FD8547-F70A-C260-B969-29C87DABA306}"/>
              </a:ext>
            </a:extLst>
          </p:cNvPr>
          <p:cNvPicPr>
            <a:picLocks noChangeAspect="1"/>
          </p:cNvPicPr>
          <p:nvPr/>
        </p:nvPicPr>
        <p:blipFill>
          <a:blip r:embed="rId3"/>
          <a:stretch>
            <a:fillRect/>
          </a:stretch>
        </p:blipFill>
        <p:spPr>
          <a:xfrm>
            <a:off x="412376" y="358589"/>
            <a:ext cx="11089342" cy="6201335"/>
          </a:xfrm>
          <a:prstGeom prst="rect">
            <a:avLst/>
          </a:prstGeom>
        </p:spPr>
      </p:pic>
      <p:sp>
        <p:nvSpPr>
          <p:cNvPr id="6" name="TextBox 5">
            <a:extLst>
              <a:ext uri="{FF2B5EF4-FFF2-40B4-BE49-F238E27FC236}">
                <a16:creationId xmlns:a16="http://schemas.microsoft.com/office/drawing/2014/main" id="{447968F6-87CA-2804-8C47-FBBD14D60802}"/>
              </a:ext>
            </a:extLst>
          </p:cNvPr>
          <p:cNvSpPr txBox="1"/>
          <p:nvPr/>
        </p:nvSpPr>
        <p:spPr>
          <a:xfrm>
            <a:off x="5558118" y="804540"/>
            <a:ext cx="5414682" cy="3170099"/>
          </a:xfrm>
          <a:prstGeom prst="rect">
            <a:avLst/>
          </a:prstGeom>
          <a:noFill/>
        </p:spPr>
        <p:txBody>
          <a:bodyPr wrap="square" rtlCol="0">
            <a:spAutoFit/>
          </a:bodyPr>
          <a:lstStyle/>
          <a:p>
            <a:r>
              <a:rPr lang="en-US" sz="4000" b="1" dirty="0">
                <a:solidFill>
                  <a:schemeClr val="bg1"/>
                </a:solidFill>
                <a:latin typeface="Aharoni" panose="02010803020104030203" pitchFamily="2" charset="-79"/>
                <a:cs typeface="Aharoni" panose="02010803020104030203" pitchFamily="2" charset="-79"/>
              </a:rPr>
              <a:t>AN EFFICIENT AND INTELLIGENT DECISION MAKING FOR </a:t>
            </a:r>
          </a:p>
          <a:p>
            <a:r>
              <a:rPr lang="en-US" sz="4000" b="1" dirty="0">
                <a:solidFill>
                  <a:schemeClr val="bg1"/>
                </a:solidFill>
                <a:latin typeface="Aharoni" panose="02010803020104030203" pitchFamily="2" charset="-79"/>
                <a:cs typeface="Aharoni" panose="02010803020104030203" pitchFamily="2" charset="-79"/>
              </a:rPr>
              <a:t>ECO-FERTILIZATION</a:t>
            </a:r>
            <a:endParaRPr lang="en-IN" sz="4000" b="1" dirty="0">
              <a:solidFill>
                <a:schemeClr val="bg1"/>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00053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36162-5FC2-F2E1-7903-614D4DCFA0F2}"/>
              </a:ext>
            </a:extLst>
          </p:cNvPr>
          <p:cNvSpPr>
            <a:spLocks noGrp="1"/>
          </p:cNvSpPr>
          <p:nvPr>
            <p:ph type="title"/>
          </p:nvPr>
        </p:nvSpPr>
        <p:spPr>
          <a:xfrm>
            <a:off x="677334" y="609600"/>
            <a:ext cx="8596668" cy="546847"/>
          </a:xfrm>
        </p:spPr>
        <p:txBody>
          <a:bodyPr>
            <a:normAutofit fontScale="90000"/>
          </a:bodyPr>
          <a:lstStyle/>
          <a:p>
            <a:pPr algn="ctr"/>
            <a:r>
              <a:rPr lang="en-US" dirty="0"/>
              <a:t>IMPLEMENTATION MODEL</a:t>
            </a:r>
            <a:endParaRPr lang="en-IN" dirty="0"/>
          </a:p>
        </p:txBody>
      </p:sp>
      <p:sp>
        <p:nvSpPr>
          <p:cNvPr id="3" name="Content Placeholder 2">
            <a:extLst>
              <a:ext uri="{FF2B5EF4-FFF2-40B4-BE49-F238E27FC236}">
                <a16:creationId xmlns:a16="http://schemas.microsoft.com/office/drawing/2014/main" id="{0C506B99-D96C-1CDE-925F-181247A871D6}"/>
              </a:ext>
            </a:extLst>
          </p:cNvPr>
          <p:cNvSpPr>
            <a:spLocks noGrp="1"/>
          </p:cNvSpPr>
          <p:nvPr>
            <p:ph idx="1"/>
          </p:nvPr>
        </p:nvSpPr>
        <p:spPr>
          <a:xfrm>
            <a:off x="5127813" y="1461247"/>
            <a:ext cx="6185646" cy="4580115"/>
          </a:xfrm>
        </p:spPr>
        <p:txBody>
          <a:bodyPr/>
          <a:lstStyle/>
          <a:p>
            <a:r>
              <a:rPr lang="en-US" sz="1400" dirty="0"/>
              <a:t>System architecture is a conceptual model that defines the structure and behavior of the system. It comprises of the system components and the relationships describing how they work together to implement the overall system. The Figure shows the system’s architecture and the various components added to them.</a:t>
            </a:r>
            <a:endParaRPr lang="en-IN" sz="1400" dirty="0"/>
          </a:p>
          <a:p>
            <a:r>
              <a:rPr lang="en-US" sz="1400" dirty="0"/>
              <a:t>The description of each component from the block diagram and their major functionalities with respect to the Eco-Fertilization as a complete unit is described in the table below.</a:t>
            </a:r>
            <a:endParaRPr lang="en-IN" sz="1400" dirty="0"/>
          </a:p>
          <a:p>
            <a:endParaRPr lang="en-IN" dirty="0"/>
          </a:p>
        </p:txBody>
      </p:sp>
      <p:pic>
        <p:nvPicPr>
          <p:cNvPr id="4" name="Picture 3">
            <a:extLst>
              <a:ext uri="{FF2B5EF4-FFF2-40B4-BE49-F238E27FC236}">
                <a16:creationId xmlns:a16="http://schemas.microsoft.com/office/drawing/2014/main" id="{03B0AF66-2072-325F-B343-909D0218074C}"/>
              </a:ext>
            </a:extLst>
          </p:cNvPr>
          <p:cNvPicPr>
            <a:picLocks noChangeAspect="1"/>
          </p:cNvPicPr>
          <p:nvPr/>
        </p:nvPicPr>
        <p:blipFill>
          <a:blip r:embed="rId2"/>
          <a:stretch>
            <a:fillRect/>
          </a:stretch>
        </p:blipFill>
        <p:spPr>
          <a:xfrm>
            <a:off x="4868652" y="3712462"/>
            <a:ext cx="5986791" cy="2633700"/>
          </a:xfrm>
          <a:prstGeom prst="rect">
            <a:avLst/>
          </a:prstGeom>
        </p:spPr>
      </p:pic>
      <p:pic>
        <p:nvPicPr>
          <p:cNvPr id="5" name="Picture 4">
            <a:extLst>
              <a:ext uri="{FF2B5EF4-FFF2-40B4-BE49-F238E27FC236}">
                <a16:creationId xmlns:a16="http://schemas.microsoft.com/office/drawing/2014/main" id="{6DAF07D6-27D4-9B0B-E6C3-DBD033B54691}"/>
              </a:ext>
            </a:extLst>
          </p:cNvPr>
          <p:cNvPicPr>
            <a:picLocks noChangeAspect="1"/>
          </p:cNvPicPr>
          <p:nvPr/>
        </p:nvPicPr>
        <p:blipFill>
          <a:blip r:embed="rId3"/>
          <a:stretch>
            <a:fillRect/>
          </a:stretch>
        </p:blipFill>
        <p:spPr>
          <a:xfrm>
            <a:off x="146079" y="1156447"/>
            <a:ext cx="5194242" cy="3700593"/>
          </a:xfrm>
          <a:prstGeom prst="rect">
            <a:avLst/>
          </a:prstGeom>
        </p:spPr>
      </p:pic>
    </p:spTree>
    <p:extLst>
      <p:ext uri="{BB962C8B-B14F-4D97-AF65-F5344CB8AC3E}">
        <p14:creationId xmlns:p14="http://schemas.microsoft.com/office/powerpoint/2010/main" val="189630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19CC-07D3-692B-4AE5-7779AFE4B8F7}"/>
              </a:ext>
            </a:extLst>
          </p:cNvPr>
          <p:cNvSpPr>
            <a:spLocks noGrp="1"/>
          </p:cNvSpPr>
          <p:nvPr>
            <p:ph type="title"/>
          </p:nvPr>
        </p:nvSpPr>
        <p:spPr>
          <a:xfrm>
            <a:off x="677334" y="609600"/>
            <a:ext cx="8596668" cy="699247"/>
          </a:xfrm>
        </p:spPr>
        <p:txBody>
          <a:bodyPr/>
          <a:lstStyle/>
          <a:p>
            <a:pPr algn="ctr"/>
            <a:r>
              <a:rPr lang="en-US" dirty="0"/>
              <a:t>DATA PREPARATION</a:t>
            </a:r>
            <a:endParaRPr lang="en-IN" dirty="0"/>
          </a:p>
        </p:txBody>
      </p:sp>
      <p:sp>
        <p:nvSpPr>
          <p:cNvPr id="3" name="Content Placeholder 2">
            <a:extLst>
              <a:ext uri="{FF2B5EF4-FFF2-40B4-BE49-F238E27FC236}">
                <a16:creationId xmlns:a16="http://schemas.microsoft.com/office/drawing/2014/main" id="{37FEAFC8-1FCF-AF17-D69D-A88CCAFB1557}"/>
              </a:ext>
            </a:extLst>
          </p:cNvPr>
          <p:cNvSpPr>
            <a:spLocks noGrp="1"/>
          </p:cNvSpPr>
          <p:nvPr>
            <p:ph idx="1"/>
          </p:nvPr>
        </p:nvSpPr>
        <p:spPr>
          <a:xfrm>
            <a:off x="677334" y="1452282"/>
            <a:ext cx="8596668" cy="4589081"/>
          </a:xfrm>
        </p:spPr>
        <p:txBody>
          <a:bodyPr/>
          <a:lstStyle/>
          <a:p>
            <a:pPr marL="0" indent="0">
              <a:buNone/>
            </a:pPr>
            <a:r>
              <a:rPr lang="en-US" dirty="0"/>
              <a:t>Actual data:</a:t>
            </a:r>
          </a:p>
        </p:txBody>
      </p:sp>
      <p:pic>
        <p:nvPicPr>
          <p:cNvPr id="4" name="Picture 3">
            <a:extLst>
              <a:ext uri="{FF2B5EF4-FFF2-40B4-BE49-F238E27FC236}">
                <a16:creationId xmlns:a16="http://schemas.microsoft.com/office/drawing/2014/main" id="{9D230644-3A9C-E4BF-8FCF-8246300CD0F3}"/>
              </a:ext>
            </a:extLst>
          </p:cNvPr>
          <p:cNvPicPr>
            <a:picLocks noChangeAspect="1"/>
          </p:cNvPicPr>
          <p:nvPr/>
        </p:nvPicPr>
        <p:blipFill>
          <a:blip r:embed="rId2"/>
          <a:stretch>
            <a:fillRect/>
          </a:stretch>
        </p:blipFill>
        <p:spPr>
          <a:xfrm>
            <a:off x="2984841" y="1377519"/>
            <a:ext cx="5200339" cy="4663844"/>
          </a:xfrm>
          <a:prstGeom prst="rect">
            <a:avLst/>
          </a:prstGeom>
        </p:spPr>
      </p:pic>
      <p:sp>
        <p:nvSpPr>
          <p:cNvPr id="6" name="TextBox 5">
            <a:extLst>
              <a:ext uri="{FF2B5EF4-FFF2-40B4-BE49-F238E27FC236}">
                <a16:creationId xmlns:a16="http://schemas.microsoft.com/office/drawing/2014/main" id="{1B4DF637-5EFE-3004-AFFA-A24589DD4162}"/>
              </a:ext>
            </a:extLst>
          </p:cNvPr>
          <p:cNvSpPr txBox="1"/>
          <p:nvPr/>
        </p:nvSpPr>
        <p:spPr>
          <a:xfrm>
            <a:off x="3502778" y="5868498"/>
            <a:ext cx="6100482" cy="553998"/>
          </a:xfrm>
          <a:prstGeom prst="rect">
            <a:avLst/>
          </a:prstGeom>
          <a:noFill/>
        </p:spPr>
        <p:txBody>
          <a:bodyPr wrap="square">
            <a:spAutoFit/>
          </a:bodyPr>
          <a:lstStyle/>
          <a:p>
            <a:pPr>
              <a:lnSpc>
                <a:spcPts val="1800"/>
              </a:lnSpc>
              <a:spcBef>
                <a:spcPts val="0"/>
              </a:spcBef>
              <a:spcAft>
                <a:spcPts val="0"/>
              </a:spcAft>
            </a:pPr>
            <a:r>
              <a:rPr lang="en-IN" b="1" dirty="0"/>
              <a:t>Crop Recommendation Dataset </a:t>
            </a:r>
            <a:r>
              <a:rPr lang="en-IN" dirty="0">
                <a:solidFill>
                  <a:srgbClr val="202124"/>
                </a:solidFill>
                <a:cs typeface="Segoe UI" panose="020B0502040204020203" pitchFamily="34" charset="0"/>
              </a:rPr>
              <a:t>[23]</a:t>
            </a:r>
          </a:p>
          <a:p>
            <a:pPr>
              <a:lnSpc>
                <a:spcPts val="1800"/>
              </a:lnSpc>
              <a:spcBef>
                <a:spcPts val="0"/>
              </a:spcBef>
              <a:spcAft>
                <a:spcPts val="0"/>
              </a:spcAft>
            </a:pPr>
            <a:endParaRPr lang="en-IN" b="1" dirty="0">
              <a:solidFill>
                <a:srgbClr val="202124"/>
              </a:solidFill>
              <a:cs typeface="Segoe UI" panose="020B0502040204020203" pitchFamily="34" charset="0"/>
            </a:endParaRPr>
          </a:p>
        </p:txBody>
      </p:sp>
    </p:spTree>
    <p:extLst>
      <p:ext uri="{BB962C8B-B14F-4D97-AF65-F5344CB8AC3E}">
        <p14:creationId xmlns:p14="http://schemas.microsoft.com/office/powerpoint/2010/main" val="95764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22BA-EE9B-6C72-3128-C3D842B96D74}"/>
              </a:ext>
            </a:extLst>
          </p:cNvPr>
          <p:cNvSpPr>
            <a:spLocks noGrp="1"/>
          </p:cNvSpPr>
          <p:nvPr>
            <p:ph type="title"/>
          </p:nvPr>
        </p:nvSpPr>
        <p:spPr>
          <a:xfrm>
            <a:off x="677334" y="609600"/>
            <a:ext cx="8596668" cy="681318"/>
          </a:xfrm>
        </p:spPr>
        <p:txBody>
          <a:bodyPr/>
          <a:lstStyle/>
          <a:p>
            <a:pPr algn="ctr"/>
            <a:r>
              <a:rPr lang="en-US" b="1" dirty="0"/>
              <a:t>DATA PREPARATION</a:t>
            </a:r>
            <a:endParaRPr lang="en-IN" b="1" dirty="0"/>
          </a:p>
        </p:txBody>
      </p:sp>
      <p:sp>
        <p:nvSpPr>
          <p:cNvPr id="3" name="Content Placeholder 2">
            <a:extLst>
              <a:ext uri="{FF2B5EF4-FFF2-40B4-BE49-F238E27FC236}">
                <a16:creationId xmlns:a16="http://schemas.microsoft.com/office/drawing/2014/main" id="{057E7746-2AF7-C3E1-407B-434AC2C74665}"/>
              </a:ext>
            </a:extLst>
          </p:cNvPr>
          <p:cNvSpPr>
            <a:spLocks noGrp="1"/>
          </p:cNvSpPr>
          <p:nvPr>
            <p:ph idx="1"/>
          </p:nvPr>
        </p:nvSpPr>
        <p:spPr>
          <a:xfrm>
            <a:off x="677333" y="1515035"/>
            <a:ext cx="4262219" cy="4526327"/>
          </a:xfrm>
        </p:spPr>
        <p:txBody>
          <a:bodyPr/>
          <a:lstStyle/>
          <a:p>
            <a:pPr marL="0" indent="0">
              <a:buNone/>
            </a:pPr>
            <a:r>
              <a:rPr lang="en-IN" sz="1800" dirty="0">
                <a:solidFill>
                  <a:srgbClr val="202124"/>
                </a:solidFill>
                <a:cs typeface="Segoe UI" panose="020B0502040204020203" pitchFamily="34" charset="0"/>
              </a:rPr>
              <a:t>Actual Dataset contains 8 features. All of the features are not useful for proposed model. Therefore, a dimension reduction technique called feature selection is applied </a:t>
            </a:r>
            <a:r>
              <a:rPr lang="en-US" sz="1800" dirty="0">
                <a:solidFill>
                  <a:srgbClr val="202124"/>
                </a:solidFill>
                <a:cs typeface="Segoe UI" panose="020B0502040204020203" pitchFamily="34" charset="0"/>
              </a:rPr>
              <a:t>and seven features, then selected for evaluation</a:t>
            </a:r>
            <a:endParaRPr lang="en-IN" sz="1800" dirty="0">
              <a:solidFill>
                <a:srgbClr val="202124"/>
              </a:solidFill>
              <a:cs typeface="Segoe UI" panose="020B0502040204020203" pitchFamily="34" charset="0"/>
            </a:endParaRPr>
          </a:p>
          <a:p>
            <a:endParaRPr lang="en-IN" dirty="0"/>
          </a:p>
        </p:txBody>
      </p:sp>
      <p:pic>
        <p:nvPicPr>
          <p:cNvPr id="4" name="Picture 3">
            <a:extLst>
              <a:ext uri="{FF2B5EF4-FFF2-40B4-BE49-F238E27FC236}">
                <a16:creationId xmlns:a16="http://schemas.microsoft.com/office/drawing/2014/main" id="{6F6D5124-B7DF-314B-9A57-B5BCF0F4CA50}"/>
              </a:ext>
            </a:extLst>
          </p:cNvPr>
          <p:cNvPicPr>
            <a:picLocks noChangeAspect="1"/>
          </p:cNvPicPr>
          <p:nvPr/>
        </p:nvPicPr>
        <p:blipFill>
          <a:blip r:embed="rId2"/>
          <a:stretch>
            <a:fillRect/>
          </a:stretch>
        </p:blipFill>
        <p:spPr>
          <a:xfrm>
            <a:off x="5883491" y="1365325"/>
            <a:ext cx="5194242" cy="4793428"/>
          </a:xfrm>
          <a:prstGeom prst="rect">
            <a:avLst/>
          </a:prstGeom>
        </p:spPr>
      </p:pic>
      <p:sp>
        <p:nvSpPr>
          <p:cNvPr id="6" name="TextBox 5">
            <a:extLst>
              <a:ext uri="{FF2B5EF4-FFF2-40B4-BE49-F238E27FC236}">
                <a16:creationId xmlns:a16="http://schemas.microsoft.com/office/drawing/2014/main" id="{63E5BE08-947D-0C8B-EAB3-2FBD711E05F9}"/>
              </a:ext>
            </a:extLst>
          </p:cNvPr>
          <p:cNvSpPr txBox="1"/>
          <p:nvPr/>
        </p:nvSpPr>
        <p:spPr>
          <a:xfrm>
            <a:off x="7586382" y="5974087"/>
            <a:ext cx="6100482" cy="369332"/>
          </a:xfrm>
          <a:prstGeom prst="rect">
            <a:avLst/>
          </a:prstGeom>
          <a:noFill/>
        </p:spPr>
        <p:txBody>
          <a:bodyPr wrap="square">
            <a:spAutoFit/>
          </a:bodyPr>
          <a:lstStyle/>
          <a:p>
            <a:r>
              <a:rPr lang="en-US" sz="1800" b="1" dirty="0">
                <a:cs typeface="Segoe UI Light" panose="020B0502040204020203" pitchFamily="34" charset="0"/>
              </a:rPr>
              <a:t>Customized Dataset</a:t>
            </a:r>
            <a:endParaRPr lang="en-US" sz="1800" dirty="0"/>
          </a:p>
        </p:txBody>
      </p:sp>
    </p:spTree>
    <p:extLst>
      <p:ext uri="{BB962C8B-B14F-4D97-AF65-F5344CB8AC3E}">
        <p14:creationId xmlns:p14="http://schemas.microsoft.com/office/powerpoint/2010/main" val="2464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22C2-5492-D7F2-2FAF-ED55814F2964}"/>
              </a:ext>
            </a:extLst>
          </p:cNvPr>
          <p:cNvSpPr>
            <a:spLocks noGrp="1"/>
          </p:cNvSpPr>
          <p:nvPr>
            <p:ph type="title"/>
          </p:nvPr>
        </p:nvSpPr>
        <p:spPr>
          <a:xfrm>
            <a:off x="677334" y="609600"/>
            <a:ext cx="8596668" cy="717176"/>
          </a:xfrm>
        </p:spPr>
        <p:txBody>
          <a:bodyPr/>
          <a:lstStyle/>
          <a:p>
            <a:pPr algn="ctr"/>
            <a:r>
              <a:rPr lang="en-US" b="1" dirty="0"/>
              <a:t>DATA DESCRIPTION</a:t>
            </a:r>
            <a:endParaRPr lang="en-IN" b="1" dirty="0"/>
          </a:p>
        </p:txBody>
      </p:sp>
      <p:sp>
        <p:nvSpPr>
          <p:cNvPr id="3" name="Content Placeholder 2">
            <a:extLst>
              <a:ext uri="{FF2B5EF4-FFF2-40B4-BE49-F238E27FC236}">
                <a16:creationId xmlns:a16="http://schemas.microsoft.com/office/drawing/2014/main" id="{A760D1B6-7DE0-F959-C66A-82D2D55A41CB}"/>
              </a:ext>
            </a:extLst>
          </p:cNvPr>
          <p:cNvSpPr>
            <a:spLocks noGrp="1"/>
          </p:cNvSpPr>
          <p:nvPr>
            <p:ph idx="1"/>
          </p:nvPr>
        </p:nvSpPr>
        <p:spPr>
          <a:xfrm>
            <a:off x="677334" y="1550895"/>
            <a:ext cx="8596668" cy="4490468"/>
          </a:xfrm>
        </p:spPr>
        <p:txBody>
          <a:bodyPr>
            <a:normAutofit/>
          </a:bodyPr>
          <a:lstStyle/>
          <a:p>
            <a:r>
              <a:rPr lang="en-US" b="1" dirty="0"/>
              <a:t>Input Features:</a:t>
            </a:r>
          </a:p>
          <a:p>
            <a:pPr marL="171450" indent="-171450">
              <a:spcAft>
                <a:spcPts val="600"/>
              </a:spcAft>
              <a:buFont typeface="Wingdings" pitchFamily="2" charset="2"/>
              <a:buChar char="Ø"/>
            </a:pPr>
            <a:r>
              <a:rPr lang="en-US" sz="1400" dirty="0">
                <a:solidFill>
                  <a:prstClr val="black">
                    <a:lumMod val="75000"/>
                    <a:lumOff val="25000"/>
                  </a:prstClr>
                </a:solidFill>
                <a:cs typeface="Segoe UI" panose="020B0502040204020203" pitchFamily="34" charset="0"/>
              </a:rPr>
              <a:t>Crop : </a:t>
            </a:r>
            <a:r>
              <a:rPr lang="en-US" sz="1400" i="1" dirty="0">
                <a:solidFill>
                  <a:prstClr val="black">
                    <a:lumMod val="75000"/>
                    <a:lumOff val="25000"/>
                  </a:prstClr>
                </a:solidFill>
                <a:cs typeface="Segoe UI" panose="020B0502040204020203" pitchFamily="34" charset="0"/>
              </a:rPr>
              <a:t>rice, cotton, etc.</a:t>
            </a:r>
          </a:p>
          <a:p>
            <a:pPr marL="171450" indent="-171450">
              <a:spcAft>
                <a:spcPts val="600"/>
              </a:spcAft>
              <a:buFont typeface="Wingdings" pitchFamily="2" charset="2"/>
              <a:buChar char="Ø"/>
            </a:pPr>
            <a:r>
              <a:rPr lang="en-US" sz="1400" dirty="0">
                <a:solidFill>
                  <a:prstClr val="black">
                    <a:lumMod val="75000"/>
                    <a:lumOff val="25000"/>
                  </a:prstClr>
                </a:solidFill>
                <a:cs typeface="Segoe UI" panose="020B0502040204020203" pitchFamily="34" charset="0"/>
              </a:rPr>
              <a:t>Temperature : </a:t>
            </a:r>
            <a:r>
              <a:rPr lang="en-IN" sz="1400" i="1" dirty="0"/>
              <a:t>temperature in degree Celsius</a:t>
            </a:r>
            <a:endParaRPr lang="en-US" sz="1400" i="1" dirty="0">
              <a:solidFill>
                <a:prstClr val="black">
                  <a:lumMod val="75000"/>
                  <a:lumOff val="25000"/>
                </a:prstClr>
              </a:solidFill>
              <a:cs typeface="Segoe UI" panose="020B0502040204020203" pitchFamily="34" charset="0"/>
            </a:endParaRPr>
          </a:p>
          <a:p>
            <a:pPr marL="171450" indent="-171450">
              <a:spcAft>
                <a:spcPts val="600"/>
              </a:spcAft>
              <a:buFont typeface="Wingdings" pitchFamily="2" charset="2"/>
              <a:buChar char="Ø"/>
            </a:pPr>
            <a:r>
              <a:rPr lang="en-US" sz="1400" dirty="0">
                <a:solidFill>
                  <a:prstClr val="black">
                    <a:lumMod val="75000"/>
                    <a:lumOff val="25000"/>
                  </a:prstClr>
                </a:solidFill>
                <a:cs typeface="Segoe UI" panose="020B0502040204020203" pitchFamily="34" charset="0"/>
              </a:rPr>
              <a:t>Humidity : </a:t>
            </a:r>
            <a:r>
              <a:rPr lang="en-IN" sz="1400" i="1" dirty="0"/>
              <a:t>relative humidity in percentage</a:t>
            </a:r>
          </a:p>
          <a:p>
            <a:pPr marL="171450" indent="-171450">
              <a:spcAft>
                <a:spcPts val="600"/>
              </a:spcAft>
              <a:buFont typeface="Wingdings" pitchFamily="2" charset="2"/>
              <a:buChar char="Ø"/>
            </a:pPr>
            <a:r>
              <a:rPr lang="en-IN" sz="1400" dirty="0"/>
              <a:t>Rainfall : </a:t>
            </a:r>
            <a:r>
              <a:rPr lang="en-IN" sz="1400" i="1" dirty="0"/>
              <a:t>rainfall in mm</a:t>
            </a:r>
          </a:p>
          <a:p>
            <a:pPr marL="171450" indent="-171450">
              <a:spcAft>
                <a:spcPts val="600"/>
              </a:spcAft>
              <a:buFont typeface="Wingdings" pitchFamily="2" charset="2"/>
              <a:buChar char="Ø"/>
            </a:pPr>
            <a:endParaRPr lang="en-IN" sz="1400" i="1" dirty="0"/>
          </a:p>
          <a:p>
            <a:pPr>
              <a:spcAft>
                <a:spcPts val="600"/>
              </a:spcAft>
              <a:buFont typeface="Wingdings" panose="05000000000000000000" pitchFamily="2" charset="2"/>
              <a:buChar char="Ø"/>
            </a:pPr>
            <a:r>
              <a:rPr lang="en-US" b="1" dirty="0"/>
              <a:t>Output Features:</a:t>
            </a:r>
          </a:p>
          <a:p>
            <a:pPr marL="171450" indent="-171450">
              <a:buFont typeface="Wingdings" pitchFamily="2" charset="2"/>
              <a:buChar char="Ø"/>
            </a:pPr>
            <a:r>
              <a:rPr lang="en-IN" sz="1400" dirty="0" err="1"/>
              <a:t>Label_N</a:t>
            </a:r>
            <a:r>
              <a:rPr lang="en-IN" sz="1400" dirty="0"/>
              <a:t> :</a:t>
            </a:r>
            <a:r>
              <a:rPr lang="en-IN" sz="1400" dirty="0">
                <a:latin typeface="Menlo" panose="020B0609030804020204" pitchFamily="49" charset="0"/>
              </a:rPr>
              <a:t> </a:t>
            </a:r>
            <a:r>
              <a:rPr lang="en-IN" sz="1400" i="1" dirty="0"/>
              <a:t>ratio of Nitrogen content in soil</a:t>
            </a:r>
          </a:p>
          <a:p>
            <a:pPr marL="171450" indent="-171450">
              <a:buFont typeface="Wingdings" pitchFamily="2" charset="2"/>
              <a:buChar char="Ø"/>
            </a:pPr>
            <a:r>
              <a:rPr lang="en-US" sz="1400" dirty="0" err="1">
                <a:solidFill>
                  <a:prstClr val="black">
                    <a:lumMod val="75000"/>
                    <a:lumOff val="25000"/>
                  </a:prstClr>
                </a:solidFill>
                <a:cs typeface="Segoe UI" panose="020B0502040204020203" pitchFamily="34" charset="0"/>
              </a:rPr>
              <a:t>Label_P</a:t>
            </a:r>
            <a:r>
              <a:rPr lang="en-US" sz="1400" dirty="0">
                <a:solidFill>
                  <a:prstClr val="black">
                    <a:lumMod val="75000"/>
                    <a:lumOff val="25000"/>
                  </a:prstClr>
                </a:solidFill>
                <a:cs typeface="Segoe UI" panose="020B0502040204020203" pitchFamily="34" charset="0"/>
              </a:rPr>
              <a:t> :  </a:t>
            </a:r>
            <a:r>
              <a:rPr lang="en-IN" sz="1400" i="1" dirty="0"/>
              <a:t>ratio of Phosphorous content in soil</a:t>
            </a:r>
            <a:endParaRPr lang="en-US" sz="1400" i="1" dirty="0">
              <a:solidFill>
                <a:prstClr val="black">
                  <a:lumMod val="75000"/>
                  <a:lumOff val="25000"/>
                </a:prstClr>
              </a:solidFill>
              <a:latin typeface="+mj-lt"/>
              <a:cs typeface="Segoe UI" panose="020B0502040204020203" pitchFamily="34" charset="0"/>
            </a:endParaRPr>
          </a:p>
          <a:p>
            <a:pPr marL="171450" indent="-171450">
              <a:buFont typeface="Wingdings" pitchFamily="2" charset="2"/>
              <a:buChar char="Ø"/>
            </a:pPr>
            <a:r>
              <a:rPr lang="en-US" sz="1400" dirty="0" err="1">
                <a:solidFill>
                  <a:prstClr val="black">
                    <a:lumMod val="75000"/>
                    <a:lumOff val="25000"/>
                  </a:prstClr>
                </a:solidFill>
                <a:cs typeface="Segoe UI" panose="020B0502040204020203" pitchFamily="34" charset="0"/>
              </a:rPr>
              <a:t>Label_K</a:t>
            </a:r>
            <a:r>
              <a:rPr lang="en-US" sz="1400" dirty="0">
                <a:solidFill>
                  <a:prstClr val="black">
                    <a:lumMod val="75000"/>
                    <a:lumOff val="25000"/>
                  </a:prstClr>
                </a:solidFill>
                <a:cs typeface="Segoe UI" panose="020B0502040204020203" pitchFamily="34" charset="0"/>
              </a:rPr>
              <a:t> :  </a:t>
            </a:r>
            <a:r>
              <a:rPr lang="en-IN" sz="1400" i="1" dirty="0"/>
              <a:t>ratio of Potassium content in soil</a:t>
            </a:r>
          </a:p>
          <a:p>
            <a:pPr>
              <a:spcAft>
                <a:spcPts val="600"/>
              </a:spcAft>
              <a:buFont typeface="Wingdings" panose="05000000000000000000" pitchFamily="2" charset="2"/>
              <a:buChar char="Ø"/>
            </a:pPr>
            <a:endParaRPr lang="en-US" sz="1400" dirty="0"/>
          </a:p>
          <a:p>
            <a:pPr>
              <a:spcAft>
                <a:spcPts val="600"/>
              </a:spcAft>
              <a:buFont typeface="Wingdings" panose="05000000000000000000" pitchFamily="2" charset="2"/>
              <a:buChar char="Ø"/>
            </a:pPr>
            <a:endParaRPr lang="en-IN" sz="1400" i="1" dirty="0"/>
          </a:p>
          <a:p>
            <a:endParaRPr lang="en-IN" dirty="0"/>
          </a:p>
        </p:txBody>
      </p:sp>
    </p:spTree>
    <p:extLst>
      <p:ext uri="{BB962C8B-B14F-4D97-AF65-F5344CB8AC3E}">
        <p14:creationId xmlns:p14="http://schemas.microsoft.com/office/powerpoint/2010/main" val="1979710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D8E5E-7CD1-0479-F02D-D889ACEDAB9D}"/>
              </a:ext>
            </a:extLst>
          </p:cNvPr>
          <p:cNvSpPr>
            <a:spLocks noGrp="1"/>
          </p:cNvSpPr>
          <p:nvPr>
            <p:ph type="title"/>
          </p:nvPr>
        </p:nvSpPr>
        <p:spPr>
          <a:xfrm>
            <a:off x="677334" y="609600"/>
            <a:ext cx="8596668" cy="815788"/>
          </a:xfrm>
        </p:spPr>
        <p:txBody>
          <a:bodyPr/>
          <a:lstStyle/>
          <a:p>
            <a:pPr algn="ctr"/>
            <a:r>
              <a:rPr lang="en-US" b="1" dirty="0"/>
              <a:t>IMPLEMENATION ALGORITHM</a:t>
            </a:r>
            <a:endParaRPr lang="en-IN" b="1" dirty="0"/>
          </a:p>
        </p:txBody>
      </p:sp>
      <p:sp>
        <p:nvSpPr>
          <p:cNvPr id="3" name="Content Placeholder 2">
            <a:extLst>
              <a:ext uri="{FF2B5EF4-FFF2-40B4-BE49-F238E27FC236}">
                <a16:creationId xmlns:a16="http://schemas.microsoft.com/office/drawing/2014/main" id="{D5D08BC6-2134-2E82-4A95-BEA1C2ECE7B7}"/>
              </a:ext>
            </a:extLst>
          </p:cNvPr>
          <p:cNvSpPr>
            <a:spLocks noGrp="1"/>
          </p:cNvSpPr>
          <p:nvPr>
            <p:ph idx="1"/>
          </p:nvPr>
        </p:nvSpPr>
        <p:spPr>
          <a:xfrm>
            <a:off x="6185648" y="1425388"/>
            <a:ext cx="5329018" cy="4615975"/>
          </a:xfrm>
        </p:spPr>
        <p:txBody>
          <a:bodyPr>
            <a:normAutofit/>
          </a:bodyPr>
          <a:lstStyle/>
          <a:p>
            <a:pPr marL="171450" indent="-171450" algn="just">
              <a:buFont typeface="Arial" panose="020B0604020202020204" pitchFamily="34" charset="0"/>
              <a:buChar char="•"/>
            </a:pPr>
            <a:r>
              <a:rPr lang="en-US" sz="1600" dirty="0"/>
              <a:t>Random forest (RF) is a collection of multiple decision trees that have variable hyper-parameters and are trained using varying subsets of data.</a:t>
            </a:r>
          </a:p>
          <a:p>
            <a:pPr marL="171450" indent="-171450" algn="just">
              <a:buFont typeface="Arial" panose="020B0604020202020204" pitchFamily="34" charset="0"/>
              <a:buChar char="•"/>
            </a:pPr>
            <a:r>
              <a:rPr lang="en-US" sz="1600" dirty="0"/>
              <a:t>In our project , we are going to take crop and location as input, and based on it, we will predict the value of N, P, and K.</a:t>
            </a:r>
          </a:p>
          <a:p>
            <a:pPr marL="171450" indent="-171450" algn="just">
              <a:buFont typeface="Arial" panose="020B0604020202020204" pitchFamily="34" charset="0"/>
              <a:buChar char="•"/>
            </a:pPr>
            <a:r>
              <a:rPr lang="en-US" sz="1600" dirty="0"/>
              <a:t>First, we will divide our dataset into training and test datasets, where the training dataset is 80% of the original data and the rest 20% is test data.</a:t>
            </a:r>
          </a:p>
          <a:p>
            <a:pPr marL="171450" indent="-171450" algn="just">
              <a:buFont typeface="Arial" panose="020B0604020202020204" pitchFamily="34" charset="0"/>
              <a:buChar char="•"/>
            </a:pPr>
            <a:r>
              <a:rPr lang="en-US" sz="1600" dirty="0"/>
              <a:t>Then we will create three different random forests of size 50 (decision tree) for each N, P, and K and outputs the mean of the classes as the prediction of all the trees, shown in Table</a:t>
            </a:r>
            <a:endParaRPr lang="en-IN" sz="1600" dirty="0"/>
          </a:p>
          <a:p>
            <a:endParaRPr lang="en-IN" dirty="0"/>
          </a:p>
        </p:txBody>
      </p:sp>
      <p:pic>
        <p:nvPicPr>
          <p:cNvPr id="4" name="Picture 3">
            <a:extLst>
              <a:ext uri="{FF2B5EF4-FFF2-40B4-BE49-F238E27FC236}">
                <a16:creationId xmlns:a16="http://schemas.microsoft.com/office/drawing/2014/main" id="{4FE1F66E-0479-F6D8-D2AB-D7A1398770B2}"/>
              </a:ext>
            </a:extLst>
          </p:cNvPr>
          <p:cNvPicPr>
            <a:picLocks noChangeAspect="1"/>
          </p:cNvPicPr>
          <p:nvPr/>
        </p:nvPicPr>
        <p:blipFill>
          <a:blip r:embed="rId2"/>
          <a:stretch>
            <a:fillRect/>
          </a:stretch>
        </p:blipFill>
        <p:spPr>
          <a:xfrm>
            <a:off x="464460" y="2097741"/>
            <a:ext cx="5631540" cy="3816427"/>
          </a:xfrm>
          <a:prstGeom prst="rect">
            <a:avLst/>
          </a:prstGeom>
        </p:spPr>
      </p:pic>
      <p:sp>
        <p:nvSpPr>
          <p:cNvPr id="5" name="TextBox 4">
            <a:extLst>
              <a:ext uri="{FF2B5EF4-FFF2-40B4-BE49-F238E27FC236}">
                <a16:creationId xmlns:a16="http://schemas.microsoft.com/office/drawing/2014/main" id="{60FB0CA8-D713-DAB3-AE48-9B0120F20309}"/>
              </a:ext>
            </a:extLst>
          </p:cNvPr>
          <p:cNvSpPr txBox="1"/>
          <p:nvPr/>
        </p:nvSpPr>
        <p:spPr>
          <a:xfrm>
            <a:off x="896470" y="1576898"/>
            <a:ext cx="3917577" cy="369332"/>
          </a:xfrm>
          <a:prstGeom prst="rect">
            <a:avLst/>
          </a:prstGeom>
          <a:noFill/>
        </p:spPr>
        <p:txBody>
          <a:bodyPr wrap="square" rtlCol="0">
            <a:spAutoFit/>
          </a:bodyPr>
          <a:lstStyle/>
          <a:p>
            <a:r>
              <a:rPr lang="en-US" dirty="0"/>
              <a:t>Random Forest Regression:</a:t>
            </a:r>
            <a:endParaRPr lang="en-IN" dirty="0"/>
          </a:p>
        </p:txBody>
      </p:sp>
    </p:spTree>
    <p:extLst>
      <p:ext uri="{BB962C8B-B14F-4D97-AF65-F5344CB8AC3E}">
        <p14:creationId xmlns:p14="http://schemas.microsoft.com/office/powerpoint/2010/main" val="3398515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57B6-862B-6B5A-01ED-FBA077A13146}"/>
              </a:ext>
            </a:extLst>
          </p:cNvPr>
          <p:cNvSpPr>
            <a:spLocks noGrp="1"/>
          </p:cNvSpPr>
          <p:nvPr>
            <p:ph type="title"/>
          </p:nvPr>
        </p:nvSpPr>
        <p:spPr>
          <a:xfrm>
            <a:off x="677334" y="609600"/>
            <a:ext cx="8596668" cy="762000"/>
          </a:xfrm>
        </p:spPr>
        <p:txBody>
          <a:bodyPr/>
          <a:lstStyle/>
          <a:p>
            <a:pPr algn="ctr"/>
            <a:r>
              <a:rPr lang="en-US" b="1" dirty="0"/>
              <a:t>IMPLEMENTATION ALGORITHM</a:t>
            </a:r>
            <a:endParaRPr lang="en-IN" b="1" dirty="0"/>
          </a:p>
        </p:txBody>
      </p:sp>
      <p:sp>
        <p:nvSpPr>
          <p:cNvPr id="3" name="Content Placeholder 2">
            <a:extLst>
              <a:ext uri="{FF2B5EF4-FFF2-40B4-BE49-F238E27FC236}">
                <a16:creationId xmlns:a16="http://schemas.microsoft.com/office/drawing/2014/main" id="{FEC93BC6-8AF6-BC57-6A39-4DAA12B223DC}"/>
              </a:ext>
            </a:extLst>
          </p:cNvPr>
          <p:cNvSpPr>
            <a:spLocks noGrp="1"/>
          </p:cNvSpPr>
          <p:nvPr>
            <p:ph idx="1"/>
          </p:nvPr>
        </p:nvSpPr>
        <p:spPr>
          <a:xfrm>
            <a:off x="6158752" y="1488141"/>
            <a:ext cx="4625789" cy="4553221"/>
          </a:xfrm>
        </p:spPr>
        <p:txBody>
          <a:bodyPr/>
          <a:lstStyle/>
          <a:p>
            <a:pPr marL="171450" indent="-171450" algn="just">
              <a:buFont typeface="Arial" panose="020B0604020202020204" pitchFamily="34" charset="0"/>
              <a:buChar char="•"/>
            </a:pPr>
            <a:r>
              <a:rPr lang="en-US" sz="1600" dirty="0"/>
              <a:t>Cross-validation is a resampling technique for testing machine learning models on a small set of data. </a:t>
            </a:r>
          </a:p>
          <a:p>
            <a:pPr marL="171450" indent="-171450" algn="just">
              <a:buFont typeface="Arial" panose="020B0604020202020204" pitchFamily="34" charset="0"/>
              <a:buChar char="•"/>
            </a:pPr>
            <a:r>
              <a:rPr lang="en-US" sz="1600" dirty="0"/>
              <a:t>The algorithm has only one parameter, k, which determines how many groups a given data sample should be divided into. As a result, k-fold cross-validation is a common name for the procedure.</a:t>
            </a:r>
          </a:p>
          <a:p>
            <a:pPr marL="171450" indent="-171450" algn="just">
              <a:buFont typeface="Arial" panose="020B0604020202020204" pitchFamily="34" charset="0"/>
              <a:buChar char="•"/>
            </a:pPr>
            <a:r>
              <a:rPr lang="en-US" sz="1600" dirty="0"/>
              <a:t>When a specific number for k is supplied, it can be used in place of k in the model's reference, such as k=</a:t>
            </a:r>
            <a:r>
              <a:rPr lang="en-IN" sz="1600" dirty="0"/>
              <a:t>4</a:t>
            </a:r>
            <a:r>
              <a:rPr lang="en-US" sz="1600" dirty="0"/>
              <a:t> for </a:t>
            </a:r>
            <a:r>
              <a:rPr lang="en-IN" sz="1600" dirty="0"/>
              <a:t>4</a:t>
            </a:r>
            <a:r>
              <a:rPr lang="en-US" sz="1600" dirty="0"/>
              <a:t>-fold cross-validation.</a:t>
            </a:r>
            <a:endParaRPr lang="en-IN" sz="1600" dirty="0"/>
          </a:p>
          <a:p>
            <a:endParaRPr lang="en-IN" dirty="0"/>
          </a:p>
        </p:txBody>
      </p:sp>
      <p:pic>
        <p:nvPicPr>
          <p:cNvPr id="4" name="Picture 3">
            <a:extLst>
              <a:ext uri="{FF2B5EF4-FFF2-40B4-BE49-F238E27FC236}">
                <a16:creationId xmlns:a16="http://schemas.microsoft.com/office/drawing/2014/main" id="{B03BDEEA-5378-F743-AA8B-F845DA66A04B}"/>
              </a:ext>
            </a:extLst>
          </p:cNvPr>
          <p:cNvPicPr>
            <a:picLocks noChangeAspect="1"/>
          </p:cNvPicPr>
          <p:nvPr/>
        </p:nvPicPr>
        <p:blipFill>
          <a:blip r:embed="rId2"/>
          <a:stretch>
            <a:fillRect/>
          </a:stretch>
        </p:blipFill>
        <p:spPr>
          <a:xfrm>
            <a:off x="499998" y="1986952"/>
            <a:ext cx="5364945" cy="3508414"/>
          </a:xfrm>
          <a:prstGeom prst="rect">
            <a:avLst/>
          </a:prstGeom>
        </p:spPr>
      </p:pic>
      <p:sp>
        <p:nvSpPr>
          <p:cNvPr id="5" name="TextBox 4">
            <a:extLst>
              <a:ext uri="{FF2B5EF4-FFF2-40B4-BE49-F238E27FC236}">
                <a16:creationId xmlns:a16="http://schemas.microsoft.com/office/drawing/2014/main" id="{10BB0DE3-1C28-EC0D-6FD8-087F9539338F}"/>
              </a:ext>
            </a:extLst>
          </p:cNvPr>
          <p:cNvSpPr txBox="1"/>
          <p:nvPr/>
        </p:nvSpPr>
        <p:spPr>
          <a:xfrm>
            <a:off x="788894" y="1617620"/>
            <a:ext cx="2832847" cy="369332"/>
          </a:xfrm>
          <a:prstGeom prst="rect">
            <a:avLst/>
          </a:prstGeom>
          <a:noFill/>
        </p:spPr>
        <p:txBody>
          <a:bodyPr wrap="square" rtlCol="0">
            <a:spAutoFit/>
          </a:bodyPr>
          <a:lstStyle/>
          <a:p>
            <a:r>
              <a:rPr lang="en-US" dirty="0"/>
              <a:t>Cross-Validation:</a:t>
            </a:r>
            <a:endParaRPr lang="en-IN" dirty="0"/>
          </a:p>
        </p:txBody>
      </p:sp>
    </p:spTree>
    <p:extLst>
      <p:ext uri="{BB962C8B-B14F-4D97-AF65-F5344CB8AC3E}">
        <p14:creationId xmlns:p14="http://schemas.microsoft.com/office/powerpoint/2010/main" val="1231156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D221-0F27-2458-1AFF-7C2DDDE1921C}"/>
              </a:ext>
            </a:extLst>
          </p:cNvPr>
          <p:cNvSpPr>
            <a:spLocks noGrp="1"/>
          </p:cNvSpPr>
          <p:nvPr>
            <p:ph type="title"/>
          </p:nvPr>
        </p:nvSpPr>
        <p:spPr>
          <a:xfrm>
            <a:off x="677333" y="609600"/>
            <a:ext cx="10591301" cy="896471"/>
          </a:xfrm>
        </p:spPr>
        <p:txBody>
          <a:bodyPr/>
          <a:lstStyle/>
          <a:p>
            <a:pPr algn="ctr"/>
            <a:r>
              <a:rPr lang="en-US" b="1" dirty="0"/>
              <a:t>RESULT</a:t>
            </a:r>
            <a:endParaRPr lang="en-IN" b="1" dirty="0"/>
          </a:p>
        </p:txBody>
      </p:sp>
      <p:sp>
        <p:nvSpPr>
          <p:cNvPr id="3" name="Content Placeholder 2">
            <a:extLst>
              <a:ext uri="{FF2B5EF4-FFF2-40B4-BE49-F238E27FC236}">
                <a16:creationId xmlns:a16="http://schemas.microsoft.com/office/drawing/2014/main" id="{72A3E0E0-A15B-A97B-C5A9-B194D1046E6D}"/>
              </a:ext>
            </a:extLst>
          </p:cNvPr>
          <p:cNvSpPr>
            <a:spLocks noGrp="1"/>
          </p:cNvSpPr>
          <p:nvPr>
            <p:ph idx="1"/>
          </p:nvPr>
        </p:nvSpPr>
        <p:spPr>
          <a:xfrm>
            <a:off x="676134" y="1398495"/>
            <a:ext cx="11048502" cy="4535291"/>
          </a:xfrm>
        </p:spPr>
        <p:txBody>
          <a:bodyPr/>
          <a:lstStyle/>
          <a:p>
            <a:pPr marL="0" indent="0">
              <a:buNone/>
            </a:pPr>
            <a:r>
              <a:rPr lang="en-US" dirty="0"/>
              <a:t>Eco-Fertilization, a user-friendly system, has been implemented in the form of a website to provide cross-platform functionality and suggest appropriate timings and amount of nutrients required for an inputted crop with a heavy rainfall alert system (as shown in figures).</a:t>
            </a:r>
            <a:endParaRPr lang="en-IN" dirty="0"/>
          </a:p>
          <a:p>
            <a:endParaRPr lang="en-IN" dirty="0"/>
          </a:p>
        </p:txBody>
      </p:sp>
      <p:pic>
        <p:nvPicPr>
          <p:cNvPr id="4" name="Picture 3">
            <a:extLst>
              <a:ext uri="{FF2B5EF4-FFF2-40B4-BE49-F238E27FC236}">
                <a16:creationId xmlns:a16="http://schemas.microsoft.com/office/drawing/2014/main" id="{25EA7953-D648-02E7-C394-4488E0689C9D}"/>
              </a:ext>
            </a:extLst>
          </p:cNvPr>
          <p:cNvPicPr>
            <a:picLocks noChangeAspect="1"/>
          </p:cNvPicPr>
          <p:nvPr/>
        </p:nvPicPr>
        <p:blipFill>
          <a:blip r:embed="rId2"/>
          <a:stretch>
            <a:fillRect/>
          </a:stretch>
        </p:blipFill>
        <p:spPr>
          <a:xfrm>
            <a:off x="542684" y="2461208"/>
            <a:ext cx="5864860" cy="4261473"/>
          </a:xfrm>
          <a:prstGeom prst="rect">
            <a:avLst/>
          </a:prstGeom>
        </p:spPr>
      </p:pic>
      <p:pic>
        <p:nvPicPr>
          <p:cNvPr id="5" name="Picture 4">
            <a:extLst>
              <a:ext uri="{FF2B5EF4-FFF2-40B4-BE49-F238E27FC236}">
                <a16:creationId xmlns:a16="http://schemas.microsoft.com/office/drawing/2014/main" id="{B9C46702-0C27-BC66-DDA7-FD239E17AEFA}"/>
              </a:ext>
            </a:extLst>
          </p:cNvPr>
          <p:cNvPicPr>
            <a:picLocks noChangeAspect="1"/>
          </p:cNvPicPr>
          <p:nvPr/>
        </p:nvPicPr>
        <p:blipFill>
          <a:blip r:embed="rId3"/>
          <a:stretch>
            <a:fillRect/>
          </a:stretch>
        </p:blipFill>
        <p:spPr>
          <a:xfrm>
            <a:off x="6768353" y="2680447"/>
            <a:ext cx="4880963" cy="3567953"/>
          </a:xfrm>
          <a:prstGeom prst="rect">
            <a:avLst/>
          </a:prstGeom>
        </p:spPr>
      </p:pic>
    </p:spTree>
    <p:extLst>
      <p:ext uri="{BB962C8B-B14F-4D97-AF65-F5344CB8AC3E}">
        <p14:creationId xmlns:p14="http://schemas.microsoft.com/office/powerpoint/2010/main" val="2882184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9BA28E-2E87-4B10-5223-25FD6BFA5493}"/>
              </a:ext>
            </a:extLst>
          </p:cNvPr>
          <p:cNvPicPr>
            <a:picLocks noChangeAspect="1"/>
          </p:cNvPicPr>
          <p:nvPr/>
        </p:nvPicPr>
        <p:blipFill>
          <a:blip r:embed="rId2"/>
          <a:stretch>
            <a:fillRect/>
          </a:stretch>
        </p:blipFill>
        <p:spPr>
          <a:xfrm>
            <a:off x="261622" y="1131161"/>
            <a:ext cx="5834378" cy="4237087"/>
          </a:xfrm>
          <a:prstGeom prst="rect">
            <a:avLst/>
          </a:prstGeom>
        </p:spPr>
      </p:pic>
      <p:pic>
        <p:nvPicPr>
          <p:cNvPr id="5" name="Picture 4">
            <a:extLst>
              <a:ext uri="{FF2B5EF4-FFF2-40B4-BE49-F238E27FC236}">
                <a16:creationId xmlns:a16="http://schemas.microsoft.com/office/drawing/2014/main" id="{1324AA95-F5AB-D8A1-7A93-EAB488BDC67C}"/>
              </a:ext>
            </a:extLst>
          </p:cNvPr>
          <p:cNvPicPr>
            <a:picLocks noChangeAspect="1"/>
          </p:cNvPicPr>
          <p:nvPr/>
        </p:nvPicPr>
        <p:blipFill>
          <a:blip r:embed="rId3"/>
          <a:stretch>
            <a:fillRect/>
          </a:stretch>
        </p:blipFill>
        <p:spPr>
          <a:xfrm>
            <a:off x="5987812" y="1191766"/>
            <a:ext cx="5828281" cy="4194412"/>
          </a:xfrm>
          <a:prstGeom prst="rect">
            <a:avLst/>
          </a:prstGeom>
        </p:spPr>
      </p:pic>
      <p:sp>
        <p:nvSpPr>
          <p:cNvPr id="8" name="TextBox 7">
            <a:extLst>
              <a:ext uri="{FF2B5EF4-FFF2-40B4-BE49-F238E27FC236}">
                <a16:creationId xmlns:a16="http://schemas.microsoft.com/office/drawing/2014/main" id="{A5E09CB1-6B88-371A-5DE1-1F344FFCB636}"/>
              </a:ext>
            </a:extLst>
          </p:cNvPr>
          <p:cNvSpPr txBox="1"/>
          <p:nvPr/>
        </p:nvSpPr>
        <p:spPr>
          <a:xfrm>
            <a:off x="2144806" y="5201512"/>
            <a:ext cx="6100482" cy="369332"/>
          </a:xfrm>
          <a:prstGeom prst="rect">
            <a:avLst/>
          </a:prstGeom>
          <a:noFill/>
        </p:spPr>
        <p:txBody>
          <a:bodyPr wrap="square">
            <a:spAutoFit/>
          </a:bodyPr>
          <a:lstStyle/>
          <a:p>
            <a:r>
              <a:rPr lang="en-US" sz="1800" dirty="0"/>
              <a:t>Input Form</a:t>
            </a:r>
            <a:endParaRPr lang="en-GB" sz="1800" dirty="0"/>
          </a:p>
        </p:txBody>
      </p:sp>
      <p:sp>
        <p:nvSpPr>
          <p:cNvPr id="10" name="TextBox 9">
            <a:extLst>
              <a:ext uri="{FF2B5EF4-FFF2-40B4-BE49-F238E27FC236}">
                <a16:creationId xmlns:a16="http://schemas.microsoft.com/office/drawing/2014/main" id="{2BFAFB1B-A96B-75D0-F088-347D405815E9}"/>
              </a:ext>
            </a:extLst>
          </p:cNvPr>
          <p:cNvSpPr txBox="1"/>
          <p:nvPr/>
        </p:nvSpPr>
        <p:spPr>
          <a:xfrm>
            <a:off x="6770594" y="5201512"/>
            <a:ext cx="6100482" cy="369332"/>
          </a:xfrm>
          <a:prstGeom prst="rect">
            <a:avLst/>
          </a:prstGeom>
          <a:noFill/>
        </p:spPr>
        <p:txBody>
          <a:bodyPr wrap="square">
            <a:spAutoFit/>
          </a:bodyPr>
          <a:lstStyle/>
          <a:p>
            <a:r>
              <a:rPr lang="en-US" sz="1800" dirty="0"/>
              <a:t>Details filled using the drop-down menu</a:t>
            </a:r>
            <a:endParaRPr lang="en-GB" sz="1800" dirty="0"/>
          </a:p>
        </p:txBody>
      </p:sp>
    </p:spTree>
    <p:extLst>
      <p:ext uri="{BB962C8B-B14F-4D97-AF65-F5344CB8AC3E}">
        <p14:creationId xmlns:p14="http://schemas.microsoft.com/office/powerpoint/2010/main" val="53048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4F3B62-5FB1-EA50-9F3D-6252BF04A643}"/>
              </a:ext>
            </a:extLst>
          </p:cNvPr>
          <p:cNvPicPr>
            <a:picLocks noChangeAspect="1"/>
          </p:cNvPicPr>
          <p:nvPr/>
        </p:nvPicPr>
        <p:blipFill>
          <a:blip r:embed="rId2"/>
          <a:stretch>
            <a:fillRect/>
          </a:stretch>
        </p:blipFill>
        <p:spPr>
          <a:xfrm>
            <a:off x="455868" y="1188898"/>
            <a:ext cx="5901439" cy="4139543"/>
          </a:xfrm>
          <a:prstGeom prst="rect">
            <a:avLst/>
          </a:prstGeom>
        </p:spPr>
      </p:pic>
      <p:pic>
        <p:nvPicPr>
          <p:cNvPr id="3" name="Picture 2">
            <a:extLst>
              <a:ext uri="{FF2B5EF4-FFF2-40B4-BE49-F238E27FC236}">
                <a16:creationId xmlns:a16="http://schemas.microsoft.com/office/drawing/2014/main" id="{54238EBE-2F6A-7B89-1283-D4BB40FF8653}"/>
              </a:ext>
            </a:extLst>
          </p:cNvPr>
          <p:cNvPicPr>
            <a:picLocks noChangeAspect="1"/>
          </p:cNvPicPr>
          <p:nvPr/>
        </p:nvPicPr>
        <p:blipFill>
          <a:blip r:embed="rId3"/>
          <a:stretch>
            <a:fillRect/>
          </a:stretch>
        </p:blipFill>
        <p:spPr>
          <a:xfrm>
            <a:off x="6091518" y="1188897"/>
            <a:ext cx="5907536" cy="4139543"/>
          </a:xfrm>
          <a:prstGeom prst="rect">
            <a:avLst/>
          </a:prstGeom>
        </p:spPr>
      </p:pic>
      <p:sp>
        <p:nvSpPr>
          <p:cNvPr id="5" name="TextBox 4">
            <a:extLst>
              <a:ext uri="{FF2B5EF4-FFF2-40B4-BE49-F238E27FC236}">
                <a16:creationId xmlns:a16="http://schemas.microsoft.com/office/drawing/2014/main" id="{596E6741-61A2-C041-0F9B-04EB574A3E33}"/>
              </a:ext>
            </a:extLst>
          </p:cNvPr>
          <p:cNvSpPr txBox="1"/>
          <p:nvPr/>
        </p:nvSpPr>
        <p:spPr>
          <a:xfrm>
            <a:off x="1149724" y="5299770"/>
            <a:ext cx="6100482" cy="338554"/>
          </a:xfrm>
          <a:prstGeom prst="rect">
            <a:avLst/>
          </a:prstGeom>
          <a:noFill/>
        </p:spPr>
        <p:txBody>
          <a:bodyPr wrap="square">
            <a:spAutoFit/>
          </a:bodyPr>
          <a:lstStyle/>
          <a:p>
            <a:r>
              <a:rPr lang="en-US" sz="1600" dirty="0"/>
              <a:t>Applying Algorithm to inputted details</a:t>
            </a:r>
            <a:endParaRPr lang="en-GB" sz="1600" dirty="0"/>
          </a:p>
        </p:txBody>
      </p:sp>
      <p:sp>
        <p:nvSpPr>
          <p:cNvPr id="7" name="TextBox 6">
            <a:extLst>
              <a:ext uri="{FF2B5EF4-FFF2-40B4-BE49-F238E27FC236}">
                <a16:creationId xmlns:a16="http://schemas.microsoft.com/office/drawing/2014/main" id="{19DC5267-1101-6868-F03B-D239119C1F84}"/>
              </a:ext>
            </a:extLst>
          </p:cNvPr>
          <p:cNvSpPr txBox="1"/>
          <p:nvPr/>
        </p:nvSpPr>
        <p:spPr>
          <a:xfrm>
            <a:off x="6091518" y="5314105"/>
            <a:ext cx="6100482" cy="338554"/>
          </a:xfrm>
          <a:prstGeom prst="rect">
            <a:avLst/>
          </a:prstGeom>
          <a:noFill/>
        </p:spPr>
        <p:txBody>
          <a:bodyPr wrap="square">
            <a:spAutoFit/>
          </a:bodyPr>
          <a:lstStyle/>
          <a:p>
            <a:r>
              <a:rPr lang="en-US" sz="1600" dirty="0"/>
              <a:t>Output with seven days of weather forecasts &amp; alerts/messages</a:t>
            </a:r>
            <a:endParaRPr lang="en-GB" sz="1600" dirty="0"/>
          </a:p>
        </p:txBody>
      </p:sp>
    </p:spTree>
    <p:extLst>
      <p:ext uri="{BB962C8B-B14F-4D97-AF65-F5344CB8AC3E}">
        <p14:creationId xmlns:p14="http://schemas.microsoft.com/office/powerpoint/2010/main" val="2941207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B1AD7-3821-BFDB-BF0A-6747CF4A1B2D}"/>
              </a:ext>
            </a:extLst>
          </p:cNvPr>
          <p:cNvSpPr>
            <a:spLocks noGrp="1"/>
          </p:cNvSpPr>
          <p:nvPr>
            <p:ph type="title"/>
          </p:nvPr>
        </p:nvSpPr>
        <p:spPr>
          <a:xfrm>
            <a:off x="677334" y="609600"/>
            <a:ext cx="8596668" cy="726141"/>
          </a:xfrm>
        </p:spPr>
        <p:txBody>
          <a:bodyPr/>
          <a:lstStyle/>
          <a:p>
            <a:pPr algn="ctr"/>
            <a:r>
              <a:rPr lang="en-US" b="1" dirty="0"/>
              <a:t>FUTURE SCOPE</a:t>
            </a:r>
            <a:endParaRPr lang="en-IN" b="1" dirty="0"/>
          </a:p>
        </p:txBody>
      </p:sp>
      <p:sp>
        <p:nvSpPr>
          <p:cNvPr id="3" name="Content Placeholder 2">
            <a:extLst>
              <a:ext uri="{FF2B5EF4-FFF2-40B4-BE49-F238E27FC236}">
                <a16:creationId xmlns:a16="http://schemas.microsoft.com/office/drawing/2014/main" id="{CB594459-2F9B-DD9B-97BD-5DBA6099F585}"/>
              </a:ext>
            </a:extLst>
          </p:cNvPr>
          <p:cNvSpPr>
            <a:spLocks noGrp="1"/>
          </p:cNvSpPr>
          <p:nvPr>
            <p:ph idx="1"/>
          </p:nvPr>
        </p:nvSpPr>
        <p:spPr>
          <a:xfrm>
            <a:off x="910417" y="1577883"/>
            <a:ext cx="5248337" cy="3880773"/>
          </a:xfrm>
        </p:spPr>
        <p:txBody>
          <a:bodyPr>
            <a:normAutofit/>
          </a:bodyPr>
          <a:lstStyle/>
          <a:p>
            <a:pPr marL="0" indent="0">
              <a:buNone/>
            </a:pPr>
            <a:r>
              <a:rPr lang="en-US" sz="1600" dirty="0"/>
              <a:t>The proposed system provides a helping hand to our farmers. It gives information about the use and quantity of nutrients required by the crops. There is scope for improvement in the system by providing user interface in the native language, so that the user can operate the system easily if he or she is unfamiliar with the English language. In addition, speech recognition systems can be added to handle illiterate users</a:t>
            </a:r>
            <a:endParaRPr lang="en-IN" sz="1600" dirty="0"/>
          </a:p>
        </p:txBody>
      </p:sp>
      <p:pic>
        <p:nvPicPr>
          <p:cNvPr id="4" name="Picture 3">
            <a:extLst>
              <a:ext uri="{FF2B5EF4-FFF2-40B4-BE49-F238E27FC236}">
                <a16:creationId xmlns:a16="http://schemas.microsoft.com/office/drawing/2014/main" id="{5FF1582A-31AA-9E74-8DA2-1A6000750A3D}"/>
              </a:ext>
            </a:extLst>
          </p:cNvPr>
          <p:cNvPicPr>
            <a:picLocks noChangeAspect="1"/>
          </p:cNvPicPr>
          <p:nvPr/>
        </p:nvPicPr>
        <p:blipFill>
          <a:blip r:embed="rId2"/>
          <a:stretch>
            <a:fillRect/>
          </a:stretch>
        </p:blipFill>
        <p:spPr>
          <a:xfrm>
            <a:off x="7253003" y="1826926"/>
            <a:ext cx="4041998" cy="1859441"/>
          </a:xfrm>
          <a:prstGeom prst="rect">
            <a:avLst/>
          </a:prstGeom>
        </p:spPr>
      </p:pic>
    </p:spTree>
    <p:extLst>
      <p:ext uri="{BB962C8B-B14F-4D97-AF65-F5344CB8AC3E}">
        <p14:creationId xmlns:p14="http://schemas.microsoft.com/office/powerpoint/2010/main" val="216957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4377E2-EFB3-349E-E846-71C23AA087A7}"/>
              </a:ext>
            </a:extLst>
          </p:cNvPr>
          <p:cNvPicPr>
            <a:picLocks noChangeAspect="1"/>
          </p:cNvPicPr>
          <p:nvPr/>
        </p:nvPicPr>
        <p:blipFill>
          <a:blip r:embed="rId2"/>
          <a:stretch>
            <a:fillRect/>
          </a:stretch>
        </p:blipFill>
        <p:spPr>
          <a:xfrm>
            <a:off x="5279065" y="501604"/>
            <a:ext cx="1633870" cy="1408298"/>
          </a:xfrm>
          <a:prstGeom prst="rect">
            <a:avLst/>
          </a:prstGeom>
        </p:spPr>
      </p:pic>
      <p:sp>
        <p:nvSpPr>
          <p:cNvPr id="4" name="TextBox 3">
            <a:extLst>
              <a:ext uri="{FF2B5EF4-FFF2-40B4-BE49-F238E27FC236}">
                <a16:creationId xmlns:a16="http://schemas.microsoft.com/office/drawing/2014/main" id="{E2593BA3-0204-D9DD-8759-2AC89369BD57}"/>
              </a:ext>
            </a:extLst>
          </p:cNvPr>
          <p:cNvSpPr txBox="1"/>
          <p:nvPr/>
        </p:nvSpPr>
        <p:spPr>
          <a:xfrm>
            <a:off x="412375" y="2080231"/>
            <a:ext cx="11385177" cy="4524315"/>
          </a:xfrm>
          <a:prstGeom prst="rect">
            <a:avLst/>
          </a:prstGeom>
          <a:noFill/>
        </p:spPr>
        <p:txBody>
          <a:bodyPr wrap="square">
            <a:spAutoFit/>
          </a:bodyPr>
          <a:lstStyle/>
          <a:p>
            <a:pPr algn="ctr"/>
            <a:r>
              <a:rPr lang="en-US" sz="3600" b="1" dirty="0">
                <a:latin typeface="Century" panose="02040604050505020304" pitchFamily="18" charset="0"/>
              </a:rPr>
              <a:t>ORIENTAL COLLEGE OF TECHNOLOGY</a:t>
            </a:r>
            <a:br>
              <a:rPr lang="en-US" sz="3200" b="1" dirty="0">
                <a:latin typeface="Century" panose="02040604050505020304" pitchFamily="18" charset="0"/>
              </a:rPr>
            </a:br>
            <a:r>
              <a:rPr lang="en-US" sz="2000" b="1" dirty="0">
                <a:latin typeface="Century" panose="02040604050505020304" pitchFamily="18" charset="0"/>
              </a:rPr>
              <a:t>DEPARMENT OF COMPUTER SCIENCE AND ENGINEERING</a:t>
            </a:r>
            <a:br>
              <a:rPr lang="en-US" sz="2000" b="1" dirty="0">
                <a:latin typeface="Century" panose="02040604050505020304" pitchFamily="18" charset="0"/>
              </a:rPr>
            </a:br>
            <a:br>
              <a:rPr lang="en-US" sz="2000" b="1" dirty="0">
                <a:latin typeface="Century" panose="02040604050505020304" pitchFamily="18" charset="0"/>
              </a:rPr>
            </a:br>
            <a:r>
              <a:rPr lang="en-US" sz="2800" b="1" dirty="0">
                <a:latin typeface="Century" panose="02040604050505020304" pitchFamily="18" charset="0"/>
              </a:rPr>
              <a:t>ECO-FERTILIZATION</a:t>
            </a:r>
            <a:br>
              <a:rPr lang="en-US" sz="2800" b="1" dirty="0">
                <a:latin typeface="Century" panose="02040604050505020304" pitchFamily="18" charset="0"/>
              </a:rPr>
            </a:br>
            <a:br>
              <a:rPr lang="en-US" sz="2800" b="1" dirty="0">
                <a:latin typeface="Century" panose="02040604050505020304" pitchFamily="18" charset="0"/>
              </a:rPr>
            </a:br>
            <a:r>
              <a:rPr lang="en-US" sz="2400" b="1" dirty="0">
                <a:latin typeface="Century" panose="02040604050505020304" pitchFamily="18" charset="0"/>
              </a:rPr>
              <a:t>PROJECT SUPERVIESED BY:            PROJECT DEVELOPED BY:</a:t>
            </a:r>
            <a:br>
              <a:rPr lang="en-US" sz="2400" b="1" dirty="0">
                <a:latin typeface="Century" panose="02040604050505020304" pitchFamily="18" charset="0"/>
              </a:rPr>
            </a:br>
            <a:r>
              <a:rPr lang="en-US" sz="2400" b="1" dirty="0">
                <a:latin typeface="Century" panose="02040604050505020304" pitchFamily="18" charset="0"/>
              </a:rPr>
              <a:t>  </a:t>
            </a:r>
            <a:r>
              <a:rPr lang="en-US" b="1" dirty="0">
                <a:latin typeface="Century" panose="02040604050505020304" pitchFamily="18" charset="0"/>
              </a:rPr>
              <a:t>PROF. RAMEEZ ALI SIR                      </a:t>
            </a:r>
            <a:r>
              <a:rPr lang="en-US" sz="1800" b="1" dirty="0">
                <a:latin typeface="Century" panose="02040604050505020304" pitchFamily="18" charset="0"/>
              </a:rPr>
              <a:t>1. NEHA KUMARI(64)</a:t>
            </a:r>
            <a:br>
              <a:rPr lang="en-US" sz="1800" b="1" dirty="0">
                <a:latin typeface="Century" panose="02040604050505020304" pitchFamily="18" charset="0"/>
              </a:rPr>
            </a:br>
            <a:r>
              <a:rPr lang="en-US" sz="1800" b="1" dirty="0">
                <a:latin typeface="Century" panose="02040604050505020304" pitchFamily="18" charset="0"/>
              </a:rPr>
              <a:t>                                                                                  2. PARIDHI SHRIVASTAVA(70)</a:t>
            </a:r>
            <a:br>
              <a:rPr lang="en-US" sz="1800" b="1" dirty="0">
                <a:latin typeface="Century" panose="02040604050505020304" pitchFamily="18" charset="0"/>
              </a:rPr>
            </a:br>
            <a:r>
              <a:rPr lang="en-US" sz="1800" b="1" dirty="0">
                <a:latin typeface="Century" panose="02040604050505020304" pitchFamily="18" charset="0"/>
              </a:rPr>
              <a:t>                                                                       3. RITIKA MAKHIJA(91)</a:t>
            </a:r>
            <a:br>
              <a:rPr lang="en-US" sz="1800" b="1" dirty="0">
                <a:latin typeface="Century" panose="02040604050505020304" pitchFamily="18" charset="0"/>
              </a:rPr>
            </a:br>
            <a:r>
              <a:rPr lang="en-US" sz="1800" b="1" dirty="0">
                <a:latin typeface="Century" panose="02040604050505020304" pitchFamily="18" charset="0"/>
              </a:rPr>
              <a:t>                                                                            4. TANUSHA THAKUR(115)</a:t>
            </a:r>
            <a:br>
              <a:rPr lang="en-US" sz="1800" b="1" dirty="0">
                <a:latin typeface="Century" panose="02040604050505020304" pitchFamily="18" charset="0"/>
              </a:rPr>
            </a:br>
            <a:br>
              <a:rPr lang="en-US" sz="1800" b="1" dirty="0">
                <a:latin typeface="Century" panose="02040604050505020304" pitchFamily="18" charset="0"/>
              </a:rPr>
            </a:br>
            <a:br>
              <a:rPr lang="en-US" sz="1800" b="1" dirty="0">
                <a:latin typeface="Century" panose="02040604050505020304" pitchFamily="18" charset="0"/>
              </a:rPr>
            </a:br>
            <a:r>
              <a:rPr lang="en-US" sz="1800" b="1" dirty="0">
                <a:latin typeface="Century" panose="02040604050505020304" pitchFamily="18" charset="0"/>
              </a:rPr>
              <a:t>ACADEMIC YEAR: 2022-2023                                           SESSION: JULY-DEC 2023</a:t>
            </a:r>
            <a:endParaRPr lang="en-IN" b="1" dirty="0">
              <a:latin typeface="Century" panose="02040604050505020304" pitchFamily="18" charset="0"/>
            </a:endParaRPr>
          </a:p>
        </p:txBody>
      </p:sp>
    </p:spTree>
    <p:extLst>
      <p:ext uri="{BB962C8B-B14F-4D97-AF65-F5344CB8AC3E}">
        <p14:creationId xmlns:p14="http://schemas.microsoft.com/office/powerpoint/2010/main" val="55574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A286E-144C-52BE-70FD-FFF5D365EE2E}"/>
              </a:ext>
            </a:extLst>
          </p:cNvPr>
          <p:cNvSpPr>
            <a:spLocks noGrp="1"/>
          </p:cNvSpPr>
          <p:nvPr>
            <p:ph type="title"/>
          </p:nvPr>
        </p:nvSpPr>
        <p:spPr>
          <a:xfrm>
            <a:off x="677334" y="609600"/>
            <a:ext cx="8596668" cy="806824"/>
          </a:xfrm>
        </p:spPr>
        <p:txBody>
          <a:bodyPr>
            <a:normAutofit/>
          </a:bodyPr>
          <a:lstStyle/>
          <a:p>
            <a:pPr algn="ctr"/>
            <a:r>
              <a:rPr lang="en-US" b="1" dirty="0"/>
              <a:t>CONCLUSION</a:t>
            </a:r>
            <a:endParaRPr lang="en-IN" b="1" dirty="0"/>
          </a:p>
        </p:txBody>
      </p:sp>
      <p:sp>
        <p:nvSpPr>
          <p:cNvPr id="3" name="Content Placeholder 2">
            <a:extLst>
              <a:ext uri="{FF2B5EF4-FFF2-40B4-BE49-F238E27FC236}">
                <a16:creationId xmlns:a16="http://schemas.microsoft.com/office/drawing/2014/main" id="{D2D7E636-D534-03B6-5511-2AED19E1476A}"/>
              </a:ext>
            </a:extLst>
          </p:cNvPr>
          <p:cNvSpPr>
            <a:spLocks noGrp="1"/>
          </p:cNvSpPr>
          <p:nvPr>
            <p:ph idx="1"/>
          </p:nvPr>
        </p:nvSpPr>
        <p:spPr>
          <a:xfrm>
            <a:off x="677334" y="1586848"/>
            <a:ext cx="5284195" cy="3880773"/>
          </a:xfrm>
        </p:spPr>
        <p:txBody>
          <a:bodyPr>
            <a:normAutofit/>
          </a:bodyPr>
          <a:lstStyle/>
          <a:p>
            <a:pPr marL="0" indent="0">
              <a:buNone/>
            </a:pPr>
            <a:r>
              <a:rPr lang="en-US" sz="1600" dirty="0"/>
              <a:t>The proposed system is able to achieve 92% of accuracy, which is quite good for any predictive model. It provides information about the use and the amount of nutrients required by the crops for satisfactory crop growth and production with respect to weather conditions. It provides weather alerts and messages. Alerts are displayed in the output of this application in case of bad weather conditions. The accuracy can be improved further with development in technologies</a:t>
            </a:r>
          </a:p>
          <a:p>
            <a:endParaRPr lang="en-IN" sz="1600" dirty="0"/>
          </a:p>
        </p:txBody>
      </p:sp>
      <p:pic>
        <p:nvPicPr>
          <p:cNvPr id="4" name="Picture 3">
            <a:extLst>
              <a:ext uri="{FF2B5EF4-FFF2-40B4-BE49-F238E27FC236}">
                <a16:creationId xmlns:a16="http://schemas.microsoft.com/office/drawing/2014/main" id="{BADBE807-589A-E9B2-499C-979AB5445B41}"/>
              </a:ext>
            </a:extLst>
          </p:cNvPr>
          <p:cNvPicPr>
            <a:picLocks noChangeAspect="1"/>
          </p:cNvPicPr>
          <p:nvPr/>
        </p:nvPicPr>
        <p:blipFill>
          <a:blip r:embed="rId2"/>
          <a:srcRect/>
          <a:stretch/>
        </p:blipFill>
        <p:spPr>
          <a:xfrm>
            <a:off x="6328923" y="1842982"/>
            <a:ext cx="3922993" cy="1858518"/>
          </a:xfrm>
          <a:prstGeom prst="rect">
            <a:avLst/>
          </a:prstGeom>
        </p:spPr>
      </p:pic>
    </p:spTree>
    <p:extLst>
      <p:ext uri="{BB962C8B-B14F-4D97-AF65-F5344CB8AC3E}">
        <p14:creationId xmlns:p14="http://schemas.microsoft.com/office/powerpoint/2010/main" val="3193814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A6B1-5165-CA4C-BF1D-24A90E5E2491}"/>
              </a:ext>
            </a:extLst>
          </p:cNvPr>
          <p:cNvSpPr>
            <a:spLocks noGrp="1"/>
          </p:cNvSpPr>
          <p:nvPr>
            <p:ph type="title"/>
          </p:nvPr>
        </p:nvSpPr>
        <p:spPr/>
        <p:txBody>
          <a:bodyPr/>
          <a:lstStyle/>
          <a:p>
            <a:r>
              <a:rPr lang="en-US" dirty="0"/>
              <a:t>APPLICATIONS</a:t>
            </a:r>
            <a:endParaRPr lang="en-IN" dirty="0"/>
          </a:p>
        </p:txBody>
      </p:sp>
      <p:sp>
        <p:nvSpPr>
          <p:cNvPr id="3" name="Content Placeholder 2">
            <a:extLst>
              <a:ext uri="{FF2B5EF4-FFF2-40B4-BE49-F238E27FC236}">
                <a16:creationId xmlns:a16="http://schemas.microsoft.com/office/drawing/2014/main" id="{AB9CB724-E746-B8BD-11CB-ECEEECEFEB78}"/>
              </a:ext>
            </a:extLst>
          </p:cNvPr>
          <p:cNvSpPr>
            <a:spLocks noGrp="1"/>
          </p:cNvSpPr>
          <p:nvPr>
            <p:ph idx="1"/>
          </p:nvPr>
        </p:nvSpPr>
        <p:spPr/>
        <p:txBody>
          <a:bodyPr/>
          <a:lstStyle/>
          <a:p>
            <a:pPr>
              <a:buFont typeface="Wingdings" panose="05000000000000000000" pitchFamily="2" charset="2"/>
              <a:buChar char="§"/>
            </a:pPr>
            <a:r>
              <a:rPr lang="en-US" dirty="0"/>
              <a:t>This project is useful in the agriculture sector.</a:t>
            </a:r>
          </a:p>
          <a:p>
            <a:pPr>
              <a:buFont typeface="Wingdings" panose="05000000000000000000" pitchFamily="2" charset="2"/>
              <a:buChar char="§"/>
            </a:pPr>
            <a:r>
              <a:rPr lang="en-US" dirty="0"/>
              <a:t>  Can be used to reduce the wastage of fertilizers. </a:t>
            </a:r>
          </a:p>
          <a:p>
            <a:pPr>
              <a:buFont typeface="Wingdings" panose="05000000000000000000" pitchFamily="2" charset="2"/>
              <a:buChar char="§"/>
            </a:pPr>
            <a:r>
              <a:rPr lang="en-US" dirty="0"/>
              <a:t> Used to suggest nutrient recommendations for the crops. </a:t>
            </a:r>
          </a:p>
          <a:p>
            <a:pPr>
              <a:buFont typeface="Wingdings" panose="05000000000000000000" pitchFamily="2" charset="2"/>
              <a:buChar char="§"/>
            </a:pPr>
            <a:r>
              <a:rPr lang="en-US" dirty="0"/>
              <a:t> It reduces water pollution by slowing down the process of soil leaching as fertilizers can reach the water table and contaminate shallow groundwater and deep aquifers.</a:t>
            </a:r>
          </a:p>
          <a:p>
            <a:pPr>
              <a:buFont typeface="Wingdings" panose="05000000000000000000" pitchFamily="2" charset="2"/>
              <a:buChar char="§"/>
            </a:pPr>
            <a:r>
              <a:rPr lang="en-US" dirty="0"/>
              <a:t>  Reduce leaching and runoff potential.</a:t>
            </a:r>
          </a:p>
          <a:p>
            <a:pPr>
              <a:buFont typeface="Wingdings" panose="05000000000000000000" pitchFamily="2" charset="2"/>
              <a:buChar char="§"/>
            </a:pPr>
            <a:r>
              <a:rPr lang="en-US" dirty="0"/>
              <a:t>  It provides weather alerts and messages. Alerts are displayed in the output of this application in case of bad weather conditions.</a:t>
            </a:r>
          </a:p>
          <a:p>
            <a:pPr>
              <a:buFont typeface="Wingdings" panose="05000000000000000000" pitchFamily="2" charset="2"/>
              <a:buChar char="§"/>
            </a:pPr>
            <a:r>
              <a:rPr lang="en-US" dirty="0"/>
              <a:t>  Seven-day weather forecasts to timely plan the fertilization.</a:t>
            </a:r>
            <a:endParaRPr lang="en-IN" dirty="0"/>
          </a:p>
        </p:txBody>
      </p:sp>
    </p:spTree>
    <p:extLst>
      <p:ext uri="{BB962C8B-B14F-4D97-AF65-F5344CB8AC3E}">
        <p14:creationId xmlns:p14="http://schemas.microsoft.com/office/powerpoint/2010/main" val="2504307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A493-6E1C-4C3E-BDC9-BD33A7172DAD}"/>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2588B2CB-5A8A-3614-9DC2-6A06F15E25AB}"/>
              </a:ext>
            </a:extLst>
          </p:cNvPr>
          <p:cNvSpPr>
            <a:spLocks noGrp="1"/>
          </p:cNvSpPr>
          <p:nvPr>
            <p:ph idx="1"/>
          </p:nvPr>
        </p:nvSpPr>
        <p:spPr/>
        <p:txBody>
          <a:bodyPr>
            <a:normAutofit lnSpcReduction="10000"/>
          </a:bodyPr>
          <a:lstStyle/>
          <a:p>
            <a:pPr defTabSz="795527">
              <a:defRPr sz="1044"/>
            </a:pPr>
            <a:r>
              <a:rPr lang="en-IN" sz="1800" dirty="0">
                <a:latin typeface="Times" pitchFamily="2" charset="0"/>
              </a:rPr>
              <a:t>21] </a:t>
            </a:r>
            <a:r>
              <a:rPr lang="en-IN" sz="1800" dirty="0" err="1">
                <a:latin typeface="Times" pitchFamily="2" charset="0"/>
              </a:rPr>
              <a:t>mtdtraining</a:t>
            </a:r>
            <a:r>
              <a:rPr lang="en-IN" sz="1800" dirty="0">
                <a:latin typeface="Times" pitchFamily="2" charset="0"/>
              </a:rPr>
              <a:t> , “ </a:t>
            </a:r>
            <a:r>
              <a:rPr lang="en-US" sz="1800" dirty="0">
                <a:latin typeface="Times" pitchFamily="2" charset="0"/>
                <a:hlinkClick r:id="rId2"/>
              </a:rPr>
              <a:t>https://www.mtdtraining.com/wp-content/uploads/2017/11/objective-setting.jpg</a:t>
            </a:r>
            <a:r>
              <a:rPr lang="en-US" sz="1800" dirty="0">
                <a:latin typeface="Times" pitchFamily="2" charset="0"/>
              </a:rPr>
              <a:t> ” (accessed on 6</a:t>
            </a:r>
            <a:r>
              <a:rPr lang="en-US" sz="1800" baseline="30000" dirty="0">
                <a:latin typeface="Times" pitchFamily="2" charset="0"/>
              </a:rPr>
              <a:t>th</a:t>
            </a:r>
            <a:r>
              <a:rPr lang="en-US" sz="1800" dirty="0">
                <a:latin typeface="Times" pitchFamily="2" charset="0"/>
              </a:rPr>
              <a:t> April 2022)</a:t>
            </a:r>
            <a:endParaRPr lang="en-IN" sz="1800" dirty="0">
              <a:latin typeface="Times" pitchFamily="2" charset="0"/>
            </a:endParaRPr>
          </a:p>
          <a:p>
            <a:pPr defTabSz="795527">
              <a:defRPr sz="1044"/>
            </a:pPr>
            <a:r>
              <a:rPr lang="en-IN" sz="1800" dirty="0">
                <a:latin typeface="Times" pitchFamily="2" charset="0"/>
              </a:rPr>
              <a:t>[22] </a:t>
            </a:r>
            <a:r>
              <a:rPr lang="en-IN" sz="1800" dirty="0" err="1">
                <a:latin typeface="Times" pitchFamily="2" charset="0"/>
              </a:rPr>
              <a:t>Grammartop</a:t>
            </a:r>
            <a:r>
              <a:rPr lang="en-IN" sz="1800" dirty="0">
                <a:latin typeface="Times" pitchFamily="2" charset="0"/>
              </a:rPr>
              <a:t>, “ </a:t>
            </a:r>
            <a:r>
              <a:rPr lang="en-IN" sz="1800" dirty="0">
                <a:latin typeface="Times" pitchFamily="2" charset="0"/>
                <a:hlinkClick r:id="rId3"/>
              </a:rPr>
              <a:t>https://grammartop.com/wp-content/uploads/2020/11/methodology-488f1a23453770c85d6bba8200517e430312982e.png </a:t>
            </a:r>
            <a:r>
              <a:rPr lang="en-US" sz="1800" dirty="0">
                <a:latin typeface="Times" pitchFamily="2" charset="0"/>
              </a:rPr>
              <a:t>” (accessed on 6</a:t>
            </a:r>
            <a:r>
              <a:rPr lang="en-US" sz="1800" baseline="30000" dirty="0">
                <a:latin typeface="Times" pitchFamily="2" charset="0"/>
              </a:rPr>
              <a:t>th</a:t>
            </a:r>
            <a:r>
              <a:rPr lang="en-US" sz="1800" dirty="0">
                <a:latin typeface="Times" pitchFamily="2" charset="0"/>
              </a:rPr>
              <a:t> April 2022)</a:t>
            </a:r>
          </a:p>
          <a:p>
            <a:pPr defTabSz="795527">
              <a:defRPr sz="1044"/>
            </a:pPr>
            <a:r>
              <a:rPr lang="en-IN" sz="1800" dirty="0">
                <a:latin typeface="Times" pitchFamily="2" charset="0"/>
              </a:rPr>
              <a:t>[23] Kaggle, “ </a:t>
            </a:r>
            <a:r>
              <a:rPr lang="en-IN" sz="1800" dirty="0">
                <a:latin typeface="Times" pitchFamily="2" charset="0"/>
                <a:hlinkClick r:id="rId4"/>
              </a:rPr>
              <a:t>https://www.kaggle.com/datasets/atharvaingle/crop-recommendation-dataset</a:t>
            </a:r>
            <a:r>
              <a:rPr lang="en-IN" sz="1800" dirty="0">
                <a:latin typeface="Times" pitchFamily="2" charset="0"/>
              </a:rPr>
              <a:t> </a:t>
            </a:r>
            <a:r>
              <a:rPr lang="en-US" sz="1800" dirty="0">
                <a:latin typeface="Times" pitchFamily="2" charset="0"/>
              </a:rPr>
              <a:t>” (accessed on 16</a:t>
            </a:r>
            <a:r>
              <a:rPr lang="en-US" sz="1800" baseline="30000" dirty="0">
                <a:latin typeface="Times" pitchFamily="2" charset="0"/>
              </a:rPr>
              <a:t>th</a:t>
            </a:r>
            <a:r>
              <a:rPr lang="en-US" sz="1800" dirty="0">
                <a:latin typeface="Times" pitchFamily="2" charset="0"/>
              </a:rPr>
              <a:t> November </a:t>
            </a:r>
            <a:r>
              <a:rPr lang="en-IN" sz="1800" dirty="0">
                <a:solidFill>
                  <a:srgbClr val="202124"/>
                </a:solidFill>
                <a:cs typeface="Segoe UI" panose="020B0502040204020203" pitchFamily="34" charset="0"/>
              </a:rPr>
              <a:t>2021)</a:t>
            </a:r>
          </a:p>
          <a:p>
            <a:pPr defTabSz="795527">
              <a:defRPr sz="1044"/>
            </a:pPr>
            <a:r>
              <a:rPr lang="en-IN" sz="1800" dirty="0">
                <a:solidFill>
                  <a:srgbClr val="202124"/>
                </a:solidFill>
                <a:latin typeface="Times" pitchFamily="2" charset="0"/>
                <a:cs typeface="Segoe UI" panose="020B0502040204020203" pitchFamily="34" charset="0"/>
              </a:rPr>
              <a:t>[24] </a:t>
            </a:r>
            <a:r>
              <a:rPr lang="en-IN" sz="1800" dirty="0" err="1">
                <a:latin typeface="Times" pitchFamily="2" charset="0"/>
              </a:rPr>
              <a:t>futurescope</a:t>
            </a:r>
            <a:r>
              <a:rPr lang="en-IN" sz="1800" dirty="0">
                <a:latin typeface="Times" pitchFamily="2" charset="0"/>
              </a:rPr>
              <a:t> , “ </a:t>
            </a:r>
            <a:r>
              <a:rPr lang="en-US" sz="1800" dirty="0">
                <a:latin typeface="Times" pitchFamily="2" charset="0"/>
                <a:hlinkClick r:id="rId5"/>
              </a:rPr>
              <a:t>https://www.futurescope.ie/wp-content/uploads/2020/12/Logo.png</a:t>
            </a:r>
            <a:r>
              <a:rPr lang="en-US" sz="1800" dirty="0">
                <a:latin typeface="Times" pitchFamily="2" charset="0"/>
              </a:rPr>
              <a:t>” (accessed on 22</a:t>
            </a:r>
            <a:r>
              <a:rPr lang="en-US" sz="1800" baseline="30000" dirty="0">
                <a:latin typeface="Times" pitchFamily="2" charset="0"/>
              </a:rPr>
              <a:t>nd</a:t>
            </a:r>
            <a:r>
              <a:rPr lang="en-US" sz="1800" dirty="0">
                <a:latin typeface="Times" pitchFamily="2" charset="0"/>
              </a:rPr>
              <a:t> June 2022)</a:t>
            </a:r>
          </a:p>
          <a:p>
            <a:pPr defTabSz="795527">
              <a:defRPr sz="1044"/>
            </a:pPr>
            <a:r>
              <a:rPr lang="en-IN" sz="1800" dirty="0">
                <a:latin typeface="Times" pitchFamily="2" charset="0"/>
              </a:rPr>
              <a:t>[25] </a:t>
            </a:r>
            <a:r>
              <a:rPr lang="en-IN" sz="1800" dirty="0" err="1">
                <a:latin typeface="Times" pitchFamily="2" charset="0"/>
              </a:rPr>
              <a:t>Dreamstime</a:t>
            </a:r>
            <a:r>
              <a:rPr lang="en-IN" sz="1800" dirty="0">
                <a:latin typeface="Times" pitchFamily="2" charset="0"/>
              </a:rPr>
              <a:t> , “ </a:t>
            </a:r>
            <a:r>
              <a:rPr lang="en-US" sz="1800" dirty="0">
                <a:latin typeface="Times" pitchFamily="2" charset="0"/>
                <a:hlinkClick r:id="rId6"/>
              </a:rPr>
              <a:t>https://thumbs.dreamstime.com/b/conclusion-conclusion-sign-conclusion-paper-origami-speech-bubble-conclusion-tag-conclusion-banner-124314194.jpg</a:t>
            </a:r>
            <a:r>
              <a:rPr lang="en-US" sz="1800" dirty="0">
                <a:latin typeface="Times" pitchFamily="2" charset="0"/>
              </a:rPr>
              <a:t>” (accessed on 21</a:t>
            </a:r>
            <a:r>
              <a:rPr lang="en-US" sz="1800" baseline="30000" dirty="0">
                <a:latin typeface="Times" pitchFamily="2" charset="0"/>
              </a:rPr>
              <a:t>st</a:t>
            </a:r>
            <a:r>
              <a:rPr lang="en-US" sz="1800" dirty="0">
                <a:latin typeface="Times" pitchFamily="2" charset="0"/>
              </a:rPr>
              <a:t> June 2022)</a:t>
            </a:r>
            <a:endParaRPr lang="en-IN" sz="1800" dirty="0">
              <a:latin typeface="Times" pitchFamily="2" charset="0"/>
            </a:endParaRPr>
          </a:p>
          <a:p>
            <a:pPr defTabSz="795527">
              <a:defRPr sz="1044"/>
            </a:pPr>
            <a:endParaRPr lang="en-IN" sz="1800" dirty="0">
              <a:latin typeface="Times" pitchFamily="2" charset="0"/>
            </a:endParaRPr>
          </a:p>
          <a:p>
            <a:endParaRPr lang="en-IN" dirty="0"/>
          </a:p>
        </p:txBody>
      </p:sp>
    </p:spTree>
    <p:extLst>
      <p:ext uri="{BB962C8B-B14F-4D97-AF65-F5344CB8AC3E}">
        <p14:creationId xmlns:p14="http://schemas.microsoft.com/office/powerpoint/2010/main" val="3285109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D66422-A4AE-DEDF-27A4-985FBFFC2D96}"/>
              </a:ext>
            </a:extLst>
          </p:cNvPr>
          <p:cNvPicPr>
            <a:picLocks noChangeAspect="1"/>
          </p:cNvPicPr>
          <p:nvPr/>
        </p:nvPicPr>
        <p:blipFill>
          <a:blip r:embed="rId2"/>
          <a:stretch>
            <a:fillRect/>
          </a:stretch>
        </p:blipFill>
        <p:spPr>
          <a:xfrm>
            <a:off x="636494" y="425823"/>
            <a:ext cx="10919012" cy="5777753"/>
          </a:xfrm>
          <a:prstGeom prst="rect">
            <a:avLst/>
          </a:prstGeom>
        </p:spPr>
      </p:pic>
    </p:spTree>
    <p:extLst>
      <p:ext uri="{BB962C8B-B14F-4D97-AF65-F5344CB8AC3E}">
        <p14:creationId xmlns:p14="http://schemas.microsoft.com/office/powerpoint/2010/main" val="623031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1FD29-86C9-DC94-093B-92C4C6FADBC3}"/>
              </a:ext>
            </a:extLst>
          </p:cNvPr>
          <p:cNvSpPr>
            <a:spLocks noGrp="1"/>
          </p:cNvSpPr>
          <p:nvPr>
            <p:ph type="title"/>
          </p:nvPr>
        </p:nvSpPr>
        <p:spPr>
          <a:xfrm>
            <a:off x="677334" y="609600"/>
            <a:ext cx="8596668" cy="672353"/>
          </a:xfrm>
        </p:spPr>
        <p:txBody>
          <a:bodyPr/>
          <a:lstStyle/>
          <a:p>
            <a:pPr algn="ctr"/>
            <a:r>
              <a:rPr lang="en-US" b="1" dirty="0"/>
              <a:t>CONTENT</a:t>
            </a:r>
            <a:endParaRPr lang="en-IN" b="1" dirty="0"/>
          </a:p>
        </p:txBody>
      </p:sp>
      <p:sp>
        <p:nvSpPr>
          <p:cNvPr id="3" name="Content Placeholder 2">
            <a:extLst>
              <a:ext uri="{FF2B5EF4-FFF2-40B4-BE49-F238E27FC236}">
                <a16:creationId xmlns:a16="http://schemas.microsoft.com/office/drawing/2014/main" id="{A2664FC2-F307-7C0E-DFCF-DB86A226A174}"/>
              </a:ext>
            </a:extLst>
          </p:cNvPr>
          <p:cNvSpPr>
            <a:spLocks noGrp="1"/>
          </p:cNvSpPr>
          <p:nvPr>
            <p:ph idx="1"/>
          </p:nvPr>
        </p:nvSpPr>
        <p:spPr>
          <a:xfrm>
            <a:off x="677334" y="1389529"/>
            <a:ext cx="8596668" cy="4651833"/>
          </a:xfrm>
        </p:spPr>
        <p:txBody>
          <a:bodyPr/>
          <a:lstStyle/>
          <a:p>
            <a:r>
              <a:rPr lang="en-US" dirty="0"/>
              <a:t>INTRODUCTION</a:t>
            </a:r>
          </a:p>
          <a:p>
            <a:r>
              <a:rPr lang="en-US" dirty="0"/>
              <a:t>OBJECTIVE OF PROJECT</a:t>
            </a:r>
          </a:p>
          <a:p>
            <a:r>
              <a:rPr lang="en-US" dirty="0"/>
              <a:t>TOOLS AND TECHNOLOGIES USED</a:t>
            </a:r>
          </a:p>
          <a:p>
            <a:r>
              <a:rPr lang="en-US" dirty="0"/>
              <a:t>METHODOLOGY</a:t>
            </a:r>
          </a:p>
          <a:p>
            <a:r>
              <a:rPr lang="en-US" dirty="0"/>
              <a:t>IMPLEMENTATION MODEL</a:t>
            </a:r>
          </a:p>
          <a:p>
            <a:r>
              <a:rPr lang="en-US" dirty="0"/>
              <a:t>DATA PREPARATION</a:t>
            </a:r>
          </a:p>
          <a:p>
            <a:r>
              <a:rPr lang="en-US" dirty="0"/>
              <a:t>DATA DESCRIPTION </a:t>
            </a:r>
          </a:p>
          <a:p>
            <a:r>
              <a:rPr lang="en-US" dirty="0"/>
              <a:t>IMPLEMENTATION ALGORITHM</a:t>
            </a:r>
          </a:p>
          <a:p>
            <a:r>
              <a:rPr lang="en-US" dirty="0"/>
              <a:t>RESULT</a:t>
            </a:r>
          </a:p>
          <a:p>
            <a:r>
              <a:rPr lang="en-US" dirty="0"/>
              <a:t>FUTURE SCOPE</a:t>
            </a:r>
          </a:p>
          <a:p>
            <a:r>
              <a:rPr lang="en-US" dirty="0"/>
              <a:t>CONCLUSION</a:t>
            </a:r>
          </a:p>
          <a:p>
            <a:endParaRPr lang="en-IN" dirty="0"/>
          </a:p>
        </p:txBody>
      </p:sp>
    </p:spTree>
    <p:extLst>
      <p:ext uri="{BB962C8B-B14F-4D97-AF65-F5344CB8AC3E}">
        <p14:creationId xmlns:p14="http://schemas.microsoft.com/office/powerpoint/2010/main" val="1601366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270F-47D9-EC79-9A29-A6CEAC75CCC4}"/>
              </a:ext>
            </a:extLst>
          </p:cNvPr>
          <p:cNvSpPr>
            <a:spLocks noGrp="1"/>
          </p:cNvSpPr>
          <p:nvPr>
            <p:ph type="title"/>
          </p:nvPr>
        </p:nvSpPr>
        <p:spPr>
          <a:xfrm>
            <a:off x="677334" y="609600"/>
            <a:ext cx="8596668" cy="627529"/>
          </a:xfrm>
        </p:spPr>
        <p:txBody>
          <a:bodyPr>
            <a:normAutofit fontScale="90000"/>
          </a:bodyPr>
          <a:lstStyle/>
          <a:p>
            <a:pPr algn="ctr"/>
            <a:r>
              <a:rPr lang="en-US" b="1" dirty="0"/>
              <a:t>INTRODUCTION</a:t>
            </a:r>
            <a:endParaRPr lang="en-IN" b="1" dirty="0"/>
          </a:p>
        </p:txBody>
      </p:sp>
      <p:sp>
        <p:nvSpPr>
          <p:cNvPr id="3" name="Content Placeholder 2">
            <a:extLst>
              <a:ext uri="{FF2B5EF4-FFF2-40B4-BE49-F238E27FC236}">
                <a16:creationId xmlns:a16="http://schemas.microsoft.com/office/drawing/2014/main" id="{95F66196-BD8D-15A1-9F65-67755AC808B3}"/>
              </a:ext>
            </a:extLst>
          </p:cNvPr>
          <p:cNvSpPr>
            <a:spLocks noGrp="1"/>
          </p:cNvSpPr>
          <p:nvPr>
            <p:ph idx="1"/>
          </p:nvPr>
        </p:nvSpPr>
        <p:spPr>
          <a:xfrm>
            <a:off x="677334" y="1703389"/>
            <a:ext cx="8596668" cy="4365717"/>
          </a:xfrm>
        </p:spPr>
        <p:txBody>
          <a:bodyPr>
            <a:normAutofit/>
          </a:bodyPr>
          <a:lstStyle/>
          <a:p>
            <a:r>
              <a:rPr lang="en-US" dirty="0"/>
              <a:t>Fertilizer use is typically under the limited control of farmers</a:t>
            </a:r>
            <a:r>
              <a:rPr lang="en-US" b="1" dirty="0"/>
              <a:t>. For the farmers to achieve higher yields and reduce fertilizer loss</a:t>
            </a:r>
            <a:r>
              <a:rPr lang="en-US" dirty="0"/>
              <a:t>, competent guidance is required for the best use of these fertilizers. </a:t>
            </a:r>
          </a:p>
          <a:p>
            <a:r>
              <a:rPr lang="en-US" dirty="0"/>
              <a:t>This research presents nutrient recommendations </a:t>
            </a:r>
            <a:r>
              <a:rPr lang="en-US" b="1" dirty="0"/>
              <a:t>using an updated iteration of the random forest algorithm</a:t>
            </a:r>
            <a:r>
              <a:rPr lang="en-US" dirty="0"/>
              <a:t> which is based on time-series data to forecast the required quantity of nutrients for various crops by examining rainfall patterns and crop fertility.</a:t>
            </a:r>
          </a:p>
          <a:p>
            <a:r>
              <a:rPr lang="en-US" dirty="0"/>
              <a:t> The method suggested in this study, comes in handy </a:t>
            </a:r>
            <a:r>
              <a:rPr lang="en-US" b="1" dirty="0"/>
              <a:t>for improving soil fertility by providing nutrients recommendations for optimum conditions for crop growth and reducing leaching and runoff potential.</a:t>
            </a:r>
            <a:endParaRPr lang="en-US" b="1" dirty="0">
              <a:solidFill>
                <a:prstClr val="black">
                  <a:lumMod val="75000"/>
                  <a:lumOff val="25000"/>
                </a:prstClr>
              </a:solidFill>
              <a:latin typeface="Segoe UI" panose="020B0502040204020203" pitchFamily="34" charset="0"/>
              <a:cs typeface="Segoe UI" panose="020B0502040204020203" pitchFamily="34" charset="0"/>
            </a:endParaRPr>
          </a:p>
          <a:p>
            <a:endParaRPr lang="en-IN" dirty="0"/>
          </a:p>
        </p:txBody>
      </p:sp>
    </p:spTree>
    <p:extLst>
      <p:ext uri="{BB962C8B-B14F-4D97-AF65-F5344CB8AC3E}">
        <p14:creationId xmlns:p14="http://schemas.microsoft.com/office/powerpoint/2010/main" val="219890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05F7-B185-1009-6E3A-AF9D9A2C064E}"/>
              </a:ext>
            </a:extLst>
          </p:cNvPr>
          <p:cNvSpPr>
            <a:spLocks noGrp="1"/>
          </p:cNvSpPr>
          <p:nvPr>
            <p:ph type="title"/>
          </p:nvPr>
        </p:nvSpPr>
        <p:spPr>
          <a:xfrm>
            <a:off x="677334" y="609599"/>
            <a:ext cx="8596668" cy="753035"/>
          </a:xfrm>
        </p:spPr>
        <p:txBody>
          <a:bodyPr/>
          <a:lstStyle/>
          <a:p>
            <a:pPr algn="ctr"/>
            <a:r>
              <a:rPr lang="en-US" b="1" dirty="0"/>
              <a:t>OBJECTIVE OF PROJECT</a:t>
            </a:r>
            <a:endParaRPr lang="en-IN" b="1" dirty="0"/>
          </a:p>
        </p:txBody>
      </p:sp>
      <p:sp>
        <p:nvSpPr>
          <p:cNvPr id="3" name="Content Placeholder 2">
            <a:extLst>
              <a:ext uri="{FF2B5EF4-FFF2-40B4-BE49-F238E27FC236}">
                <a16:creationId xmlns:a16="http://schemas.microsoft.com/office/drawing/2014/main" id="{3D9D96C4-51DF-D225-4B0C-633AE244D33D}"/>
              </a:ext>
            </a:extLst>
          </p:cNvPr>
          <p:cNvSpPr>
            <a:spLocks noGrp="1"/>
          </p:cNvSpPr>
          <p:nvPr>
            <p:ph idx="1"/>
          </p:nvPr>
        </p:nvSpPr>
        <p:spPr>
          <a:xfrm>
            <a:off x="677334" y="1532965"/>
            <a:ext cx="5562101" cy="4508397"/>
          </a:xfrm>
        </p:spPr>
        <p:txBody>
          <a:bodyPr/>
          <a:lstStyle/>
          <a:p>
            <a:r>
              <a:rPr lang="en-US" sz="1800" dirty="0">
                <a:solidFill>
                  <a:prstClr val="black">
                    <a:lumMod val="75000"/>
                    <a:lumOff val="25000"/>
                  </a:prstClr>
                </a:solidFill>
                <a:latin typeface="Segoe UI" panose="020B0502040204020203" pitchFamily="34" charset="0"/>
                <a:cs typeface="Segoe UI" panose="020B0502040204020203" pitchFamily="34" charset="0"/>
              </a:rPr>
              <a:t>To provide useful information for fertilizer use in terms of nutrients (NPK) by considering weather forecasts. </a:t>
            </a:r>
          </a:p>
          <a:p>
            <a:r>
              <a:rPr lang="en-US" sz="1800" dirty="0">
                <a:solidFill>
                  <a:prstClr val="black">
                    <a:lumMod val="75000"/>
                    <a:lumOff val="25000"/>
                  </a:prstClr>
                </a:solidFill>
                <a:latin typeface="Segoe UI" panose="020B0502040204020203" pitchFamily="34" charset="0"/>
                <a:cs typeface="Segoe UI" panose="020B0502040204020203" pitchFamily="34" charset="0"/>
              </a:rPr>
              <a:t>To reduce water pollution by slowing down the process of leaching.</a:t>
            </a:r>
          </a:p>
          <a:p>
            <a:endParaRPr lang="en-IN" dirty="0"/>
          </a:p>
        </p:txBody>
      </p:sp>
      <p:pic>
        <p:nvPicPr>
          <p:cNvPr id="4" name="Picture 3">
            <a:extLst>
              <a:ext uri="{FF2B5EF4-FFF2-40B4-BE49-F238E27FC236}">
                <a16:creationId xmlns:a16="http://schemas.microsoft.com/office/drawing/2014/main" id="{2D19EA55-C675-196E-9AB5-8FA9A54E764B}"/>
              </a:ext>
            </a:extLst>
          </p:cNvPr>
          <p:cNvPicPr>
            <a:picLocks noChangeAspect="1"/>
          </p:cNvPicPr>
          <p:nvPr/>
        </p:nvPicPr>
        <p:blipFill>
          <a:blip r:embed="rId2"/>
          <a:stretch>
            <a:fillRect/>
          </a:stretch>
        </p:blipFill>
        <p:spPr>
          <a:xfrm>
            <a:off x="6775998" y="1864659"/>
            <a:ext cx="4738668" cy="6858000"/>
          </a:xfrm>
          <a:prstGeom prst="rect">
            <a:avLst/>
          </a:prstGeom>
        </p:spPr>
      </p:pic>
    </p:spTree>
    <p:extLst>
      <p:ext uri="{BB962C8B-B14F-4D97-AF65-F5344CB8AC3E}">
        <p14:creationId xmlns:p14="http://schemas.microsoft.com/office/powerpoint/2010/main" val="73519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EFFF-FA83-19BA-4FF3-ADEA70EC9586}"/>
              </a:ext>
            </a:extLst>
          </p:cNvPr>
          <p:cNvSpPr>
            <a:spLocks noGrp="1"/>
          </p:cNvSpPr>
          <p:nvPr>
            <p:ph type="title"/>
          </p:nvPr>
        </p:nvSpPr>
        <p:spPr>
          <a:xfrm>
            <a:off x="677334" y="609600"/>
            <a:ext cx="8596668" cy="914400"/>
          </a:xfrm>
        </p:spPr>
        <p:txBody>
          <a:bodyPr/>
          <a:lstStyle/>
          <a:p>
            <a:pPr algn="ctr"/>
            <a:r>
              <a:rPr lang="en-US" dirty="0"/>
              <a:t>TOOLS AND TECHNOLOGIES</a:t>
            </a:r>
            <a:endParaRPr lang="en-IN" dirty="0"/>
          </a:p>
        </p:txBody>
      </p:sp>
      <p:sp>
        <p:nvSpPr>
          <p:cNvPr id="3" name="Content Placeholder 2">
            <a:extLst>
              <a:ext uri="{FF2B5EF4-FFF2-40B4-BE49-F238E27FC236}">
                <a16:creationId xmlns:a16="http://schemas.microsoft.com/office/drawing/2014/main" id="{ED2C51B5-96EF-5B5F-DD39-A53ED2AFDF97}"/>
              </a:ext>
            </a:extLst>
          </p:cNvPr>
          <p:cNvSpPr>
            <a:spLocks noGrp="1"/>
          </p:cNvSpPr>
          <p:nvPr>
            <p:ph idx="1"/>
          </p:nvPr>
        </p:nvSpPr>
        <p:spPr>
          <a:xfrm>
            <a:off x="677334" y="1730189"/>
            <a:ext cx="8596668" cy="4311174"/>
          </a:xfrm>
        </p:spPr>
        <p:txBody>
          <a:bodyPr/>
          <a:lstStyle/>
          <a:p>
            <a:pPr>
              <a:spcAft>
                <a:spcPts val="600"/>
              </a:spcAft>
              <a:buFont typeface="Wingdings" panose="05000000000000000000" pitchFamily="2" charset="2"/>
              <a:buChar char="v"/>
            </a:pPr>
            <a:r>
              <a:rPr lang="en-US" sz="1800" dirty="0" err="1">
                <a:solidFill>
                  <a:prstClr val="black">
                    <a:lumMod val="75000"/>
                    <a:lumOff val="25000"/>
                  </a:prstClr>
                </a:solidFill>
                <a:latin typeface="Segoe UI" panose="020B0502040204020203" pitchFamily="34" charset="0"/>
                <a:cs typeface="Segoe UI" panose="020B0502040204020203" pitchFamily="34" charset="0"/>
              </a:rPr>
              <a:t>Jupyter</a:t>
            </a:r>
            <a:r>
              <a:rPr lang="en-US" sz="1800" dirty="0">
                <a:solidFill>
                  <a:prstClr val="black">
                    <a:lumMod val="75000"/>
                    <a:lumOff val="25000"/>
                  </a:prstClr>
                </a:solidFill>
                <a:latin typeface="Segoe UI" panose="020B0502040204020203" pitchFamily="34" charset="0"/>
                <a:cs typeface="Segoe UI" panose="020B0502040204020203" pitchFamily="34" charset="0"/>
              </a:rPr>
              <a:t> Notebook</a:t>
            </a:r>
          </a:p>
          <a:p>
            <a:pPr>
              <a:spcAft>
                <a:spcPts val="600"/>
              </a:spcAft>
              <a:buFont typeface="Wingdings" panose="05000000000000000000" pitchFamily="2" charset="2"/>
              <a:buChar char="v"/>
            </a:pPr>
            <a:r>
              <a:rPr lang="en-US" sz="1800" dirty="0">
                <a:solidFill>
                  <a:prstClr val="black">
                    <a:lumMod val="75000"/>
                    <a:lumOff val="25000"/>
                  </a:prstClr>
                </a:solidFill>
                <a:latin typeface="Segoe UI" panose="020B0502040204020203" pitchFamily="34" charset="0"/>
                <a:cs typeface="Segoe UI" panose="020B0502040204020203" pitchFamily="34" charset="0"/>
              </a:rPr>
              <a:t>Python</a:t>
            </a:r>
          </a:p>
          <a:p>
            <a:pPr>
              <a:spcAft>
                <a:spcPts val="600"/>
              </a:spcAft>
              <a:buFont typeface="Wingdings" panose="05000000000000000000" pitchFamily="2" charset="2"/>
              <a:buChar char="v"/>
            </a:pPr>
            <a:r>
              <a:rPr lang="en-US" sz="1800" dirty="0">
                <a:solidFill>
                  <a:prstClr val="black">
                    <a:lumMod val="75000"/>
                    <a:lumOff val="25000"/>
                  </a:prstClr>
                </a:solidFill>
                <a:latin typeface="Segoe UI" panose="020B0502040204020203" pitchFamily="34" charset="0"/>
                <a:cs typeface="Segoe UI" panose="020B0502040204020203" pitchFamily="34" charset="0"/>
              </a:rPr>
              <a:t>Matplotlib</a:t>
            </a:r>
          </a:p>
          <a:p>
            <a:pPr>
              <a:spcAft>
                <a:spcPts val="600"/>
              </a:spcAft>
              <a:buFont typeface="Wingdings" panose="05000000000000000000" pitchFamily="2" charset="2"/>
              <a:buChar char="v"/>
            </a:pPr>
            <a:r>
              <a:rPr lang="en-US" sz="1800" dirty="0">
                <a:solidFill>
                  <a:prstClr val="black">
                    <a:lumMod val="75000"/>
                    <a:lumOff val="25000"/>
                  </a:prstClr>
                </a:solidFill>
                <a:latin typeface="Segoe UI" panose="020B0502040204020203" pitchFamily="34" charset="0"/>
                <a:cs typeface="Segoe UI" panose="020B0502040204020203" pitchFamily="34" charset="0"/>
              </a:rPr>
              <a:t>HTML / CSS</a:t>
            </a:r>
          </a:p>
          <a:p>
            <a:pPr>
              <a:spcAft>
                <a:spcPts val="600"/>
              </a:spcAft>
              <a:buFont typeface="Wingdings" panose="05000000000000000000" pitchFamily="2" charset="2"/>
              <a:buChar char="v"/>
            </a:pPr>
            <a:r>
              <a:rPr lang="en-US" sz="1800" dirty="0">
                <a:solidFill>
                  <a:prstClr val="black">
                    <a:lumMod val="75000"/>
                    <a:lumOff val="25000"/>
                  </a:prstClr>
                </a:solidFill>
                <a:latin typeface="Segoe UI" panose="020B0502040204020203" pitchFamily="34" charset="0"/>
                <a:cs typeface="Segoe UI" panose="020B0502040204020203" pitchFamily="34" charset="0"/>
              </a:rPr>
              <a:t>Flask</a:t>
            </a:r>
          </a:p>
          <a:p>
            <a:pPr>
              <a:spcAft>
                <a:spcPts val="600"/>
              </a:spcAft>
              <a:buFont typeface="Wingdings" panose="05000000000000000000" pitchFamily="2" charset="2"/>
              <a:buChar char="v"/>
            </a:pPr>
            <a:r>
              <a:rPr lang="en-US" sz="1800" dirty="0">
                <a:solidFill>
                  <a:prstClr val="black">
                    <a:lumMod val="75000"/>
                    <a:lumOff val="25000"/>
                  </a:prstClr>
                </a:solidFill>
                <a:latin typeface="Segoe UI" panose="020B0502040204020203" pitchFamily="34" charset="0"/>
                <a:cs typeface="Segoe UI" panose="020B0502040204020203" pitchFamily="34" charset="0"/>
              </a:rPr>
              <a:t>VS Code</a:t>
            </a:r>
            <a:endParaRPr lang="en-IN" dirty="0"/>
          </a:p>
        </p:txBody>
      </p:sp>
    </p:spTree>
    <p:extLst>
      <p:ext uri="{BB962C8B-B14F-4D97-AF65-F5344CB8AC3E}">
        <p14:creationId xmlns:p14="http://schemas.microsoft.com/office/powerpoint/2010/main" val="142913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1B9F-E310-EC62-BE20-CC9DA7BEFEB4}"/>
              </a:ext>
            </a:extLst>
          </p:cNvPr>
          <p:cNvSpPr>
            <a:spLocks noGrp="1"/>
          </p:cNvSpPr>
          <p:nvPr>
            <p:ph type="title"/>
          </p:nvPr>
        </p:nvSpPr>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62440D48-192E-6788-4154-8272BEFF2B77}"/>
              </a:ext>
            </a:extLst>
          </p:cNvPr>
          <p:cNvSpPr>
            <a:spLocks noGrp="1"/>
          </p:cNvSpPr>
          <p:nvPr>
            <p:ph idx="1"/>
          </p:nvPr>
        </p:nvSpPr>
        <p:spPr/>
        <p:txBody>
          <a:bodyPr>
            <a:normAutofit/>
          </a:bodyPr>
          <a:lstStyle/>
          <a:p>
            <a:pPr marL="0" algn="ctr" rtl="0" eaLnBrk="1" fontAlgn="t" latinLnBrk="0" hangingPunct="1">
              <a:spcBef>
                <a:spcPts val="0"/>
              </a:spcBef>
              <a:spcAft>
                <a:spcPts val="0"/>
              </a:spcAft>
            </a:pPr>
            <a:endParaRPr lang="en-IN" sz="1800" b="0" i="0" u="none" strike="noStrike" dirty="0">
              <a:effectLst/>
              <a:latin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5194CC00-C238-E506-1433-72D0E236534E}"/>
              </a:ext>
            </a:extLst>
          </p:cNvPr>
          <p:cNvPicPr>
            <a:picLocks noChangeAspect="1"/>
          </p:cNvPicPr>
          <p:nvPr/>
        </p:nvPicPr>
        <p:blipFill>
          <a:blip r:embed="rId2"/>
          <a:stretch>
            <a:fillRect/>
          </a:stretch>
        </p:blipFill>
        <p:spPr>
          <a:xfrm>
            <a:off x="5422527" y="2841812"/>
            <a:ext cx="952500" cy="937932"/>
          </a:xfrm>
          <a:prstGeom prst="rect">
            <a:avLst/>
          </a:prstGeom>
        </p:spPr>
      </p:pic>
      <p:pic>
        <p:nvPicPr>
          <p:cNvPr id="7" name="Picture 6">
            <a:extLst>
              <a:ext uri="{FF2B5EF4-FFF2-40B4-BE49-F238E27FC236}">
                <a16:creationId xmlns:a16="http://schemas.microsoft.com/office/drawing/2014/main" id="{1C1FF3CC-84AA-B213-E62F-58E7AB184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59" y="1684062"/>
            <a:ext cx="9161929" cy="4191363"/>
          </a:xfrm>
          <a:prstGeom prst="rect">
            <a:avLst/>
          </a:prstGeom>
        </p:spPr>
      </p:pic>
    </p:spTree>
    <p:extLst>
      <p:ext uri="{BB962C8B-B14F-4D97-AF65-F5344CB8AC3E}">
        <p14:creationId xmlns:p14="http://schemas.microsoft.com/office/powerpoint/2010/main" val="756650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A7548-5EFC-FDF5-4829-173AE32B4C16}"/>
              </a:ext>
            </a:extLst>
          </p:cNvPr>
          <p:cNvSpPr>
            <a:spLocks noGrp="1"/>
          </p:cNvSpPr>
          <p:nvPr>
            <p:ph type="title"/>
          </p:nvPr>
        </p:nvSpPr>
        <p:spPr>
          <a:xfrm>
            <a:off x="677334" y="609600"/>
            <a:ext cx="8596668" cy="762000"/>
          </a:xfrm>
        </p:spPr>
        <p:txBody>
          <a:bodyPr/>
          <a:lstStyle/>
          <a:p>
            <a:pPr algn="ctr"/>
            <a:r>
              <a:rPr lang="en-US" dirty="0"/>
              <a:t>METHODOLOGY </a:t>
            </a:r>
            <a:endParaRPr lang="en-IN" dirty="0"/>
          </a:p>
        </p:txBody>
      </p:sp>
      <p:sp>
        <p:nvSpPr>
          <p:cNvPr id="3" name="Content Placeholder 2">
            <a:extLst>
              <a:ext uri="{FF2B5EF4-FFF2-40B4-BE49-F238E27FC236}">
                <a16:creationId xmlns:a16="http://schemas.microsoft.com/office/drawing/2014/main" id="{EC266FA1-141A-FD07-3FA2-CC5FE72F079F}"/>
              </a:ext>
            </a:extLst>
          </p:cNvPr>
          <p:cNvSpPr>
            <a:spLocks noGrp="1"/>
          </p:cNvSpPr>
          <p:nvPr>
            <p:ph idx="1"/>
          </p:nvPr>
        </p:nvSpPr>
        <p:spPr>
          <a:xfrm>
            <a:off x="677334" y="1801907"/>
            <a:ext cx="8368054" cy="4239456"/>
          </a:xfrm>
        </p:spPr>
        <p:txBody>
          <a:bodyPr/>
          <a:lstStyle/>
          <a:p>
            <a:pPr algn="just">
              <a:lnSpc>
                <a:spcPts val="1800"/>
              </a:lnSpc>
              <a:spcAft>
                <a:spcPts val="600"/>
              </a:spcAft>
            </a:pPr>
            <a:r>
              <a:rPr lang="en-IN" sz="1800" dirty="0">
                <a:solidFill>
                  <a:srgbClr val="202124"/>
                </a:solidFill>
                <a:cs typeface="Segoe UI" panose="020B0502040204020203" pitchFamily="34" charset="0"/>
              </a:rPr>
              <a:t>In this study, a predictive model for the nutrients required for crops was obtained using random forest. Random Forest Regression represents the model with K-Fold Cross Validation technique and the model with acceptable accuracy for the prediction is then obtained. A total of 7 features have been used to evaluate the algorithm.</a:t>
            </a:r>
          </a:p>
          <a:p>
            <a:pPr algn="just">
              <a:lnSpc>
                <a:spcPts val="1800"/>
              </a:lnSpc>
              <a:spcAft>
                <a:spcPts val="600"/>
              </a:spcAft>
            </a:pPr>
            <a:r>
              <a:rPr lang="en-IN" sz="1800" dirty="0">
                <a:solidFill>
                  <a:srgbClr val="202124"/>
                </a:solidFill>
                <a:cs typeface="Segoe UI" panose="020B0502040204020203" pitchFamily="34" charset="0"/>
              </a:rPr>
              <a:t>The algorithm requires input from the user (such as location and cropping). The location is fed to the Weather API which will return certain characteristics (e.g. temperature, humidity, rainfall) and if there is a possibility of heavy rainfall, a precautionary message is displayed to the user, otherwise the proposed algorithm is followed.</a:t>
            </a:r>
          </a:p>
          <a:p>
            <a:endParaRPr lang="en-IN" dirty="0"/>
          </a:p>
        </p:txBody>
      </p:sp>
      <p:pic>
        <p:nvPicPr>
          <p:cNvPr id="4" name="Picture 3">
            <a:extLst>
              <a:ext uri="{FF2B5EF4-FFF2-40B4-BE49-F238E27FC236}">
                <a16:creationId xmlns:a16="http://schemas.microsoft.com/office/drawing/2014/main" id="{C502C353-4445-72EC-F450-02E2D1DC2136}"/>
              </a:ext>
            </a:extLst>
          </p:cNvPr>
          <p:cNvPicPr>
            <a:picLocks noChangeAspect="1"/>
          </p:cNvPicPr>
          <p:nvPr/>
        </p:nvPicPr>
        <p:blipFill>
          <a:blip r:embed="rId2"/>
          <a:stretch>
            <a:fillRect/>
          </a:stretch>
        </p:blipFill>
        <p:spPr>
          <a:xfrm>
            <a:off x="4722076" y="3088144"/>
            <a:ext cx="8126672" cy="4572396"/>
          </a:xfrm>
          <a:prstGeom prst="rect">
            <a:avLst/>
          </a:prstGeom>
        </p:spPr>
      </p:pic>
    </p:spTree>
    <p:extLst>
      <p:ext uri="{BB962C8B-B14F-4D97-AF65-F5344CB8AC3E}">
        <p14:creationId xmlns:p14="http://schemas.microsoft.com/office/powerpoint/2010/main" val="1055839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0B1B-9B45-78F0-B2EB-4802C459CAA8}"/>
              </a:ext>
            </a:extLst>
          </p:cNvPr>
          <p:cNvSpPr>
            <a:spLocks noGrp="1"/>
          </p:cNvSpPr>
          <p:nvPr>
            <p:ph type="title"/>
          </p:nvPr>
        </p:nvSpPr>
        <p:spPr>
          <a:xfrm>
            <a:off x="677334" y="609600"/>
            <a:ext cx="8596668" cy="788894"/>
          </a:xfrm>
        </p:spPr>
        <p:txBody>
          <a:bodyPr/>
          <a:lstStyle/>
          <a:p>
            <a:pPr algn="ctr"/>
            <a:r>
              <a:rPr lang="en-US" dirty="0"/>
              <a:t>IMPLEMENTATION MODEL</a:t>
            </a:r>
            <a:endParaRPr lang="en-IN" dirty="0"/>
          </a:p>
        </p:txBody>
      </p:sp>
      <p:pic>
        <p:nvPicPr>
          <p:cNvPr id="4" name="Content Placeholder 3">
            <a:extLst>
              <a:ext uri="{FF2B5EF4-FFF2-40B4-BE49-F238E27FC236}">
                <a16:creationId xmlns:a16="http://schemas.microsoft.com/office/drawing/2014/main" id="{0479945D-B214-1501-4A22-67BD63954E62}"/>
              </a:ext>
            </a:extLst>
          </p:cNvPr>
          <p:cNvPicPr>
            <a:picLocks noGrp="1" noChangeAspect="1"/>
          </p:cNvPicPr>
          <p:nvPr>
            <p:ph idx="1"/>
          </p:nvPr>
        </p:nvPicPr>
        <p:blipFill>
          <a:blip r:embed="rId2"/>
          <a:stretch>
            <a:fillRect/>
          </a:stretch>
        </p:blipFill>
        <p:spPr>
          <a:xfrm>
            <a:off x="986118" y="1398495"/>
            <a:ext cx="9968753" cy="5091952"/>
          </a:xfrm>
          <a:prstGeom prst="rect">
            <a:avLst/>
          </a:prstGeom>
        </p:spPr>
      </p:pic>
    </p:spTree>
    <p:extLst>
      <p:ext uri="{BB962C8B-B14F-4D97-AF65-F5344CB8AC3E}">
        <p14:creationId xmlns:p14="http://schemas.microsoft.com/office/powerpoint/2010/main" val="31299067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87</TotalTime>
  <Words>1281</Words>
  <Application>Microsoft Office PowerPoint</Application>
  <PresentationFormat>Widescreen</PresentationFormat>
  <Paragraphs>90</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Aharoni</vt:lpstr>
      <vt:lpstr>Arial</vt:lpstr>
      <vt:lpstr>Century</vt:lpstr>
      <vt:lpstr>Menlo</vt:lpstr>
      <vt:lpstr>Segoe UI</vt:lpstr>
      <vt:lpstr>Times</vt:lpstr>
      <vt:lpstr>Trebuchet MS</vt:lpstr>
      <vt:lpstr>Wingdings</vt:lpstr>
      <vt:lpstr>Wingdings 3</vt:lpstr>
      <vt:lpstr>Facet</vt:lpstr>
      <vt:lpstr>PowerPoint Presentation</vt:lpstr>
      <vt:lpstr>PowerPoint Presentation</vt:lpstr>
      <vt:lpstr>CONTENT</vt:lpstr>
      <vt:lpstr>INTRODUCTION</vt:lpstr>
      <vt:lpstr>OBJECTIVE OF PROJECT</vt:lpstr>
      <vt:lpstr>TOOLS AND TECHNOLOGIES</vt:lpstr>
      <vt:lpstr>LITERATURE REVIEW</vt:lpstr>
      <vt:lpstr>METHODOLOGY </vt:lpstr>
      <vt:lpstr>IMPLEMENTATION MODEL</vt:lpstr>
      <vt:lpstr>IMPLEMENTATION MODEL</vt:lpstr>
      <vt:lpstr>DATA PREPARATION</vt:lpstr>
      <vt:lpstr>DATA PREPARATION</vt:lpstr>
      <vt:lpstr>DATA DESCRIPTION</vt:lpstr>
      <vt:lpstr>IMPLEMENATION ALGORITHM</vt:lpstr>
      <vt:lpstr>IMPLEMENTATION ALGORITHM</vt:lpstr>
      <vt:lpstr>RESULT</vt:lpstr>
      <vt:lpstr>PowerPoint Presentation</vt:lpstr>
      <vt:lpstr>PowerPoint Presentation</vt:lpstr>
      <vt:lpstr>FUTURE SCOPE</vt:lpstr>
      <vt:lpstr>CONCLUSION</vt:lpstr>
      <vt:lpstr>APPLICATIONS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Makhija</dc:creator>
  <cp:lastModifiedBy>NEHA KUIMARI</cp:lastModifiedBy>
  <cp:revision>6</cp:revision>
  <dcterms:created xsi:type="dcterms:W3CDTF">2022-11-06T16:59:06Z</dcterms:created>
  <dcterms:modified xsi:type="dcterms:W3CDTF">2023-04-18T07:33:09Z</dcterms:modified>
</cp:coreProperties>
</file>